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66" r:id="rId3"/>
    <p:sldId id="280" r:id="rId4"/>
    <p:sldId id="281" r:id="rId5"/>
    <p:sldId id="287" r:id="rId6"/>
    <p:sldId id="301" r:id="rId7"/>
    <p:sldId id="302" r:id="rId8"/>
    <p:sldId id="329" r:id="rId9"/>
    <p:sldId id="303" r:id="rId10"/>
    <p:sldId id="304" r:id="rId11"/>
    <p:sldId id="305" r:id="rId12"/>
    <p:sldId id="331" r:id="rId13"/>
    <p:sldId id="327" r:id="rId14"/>
    <p:sldId id="328" r:id="rId15"/>
    <p:sldId id="330" r:id="rId16"/>
    <p:sldId id="306" r:id="rId17"/>
    <p:sldId id="30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F5934-4774-4DCD-9850-FB56A8FA067F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83A72-3237-4E3E-AB2C-2D30741F0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8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Krakow, </a:t>
            </a:r>
            <a:r>
              <a:rPr lang="en-US" sz="2000" dirty="0" smtClean="0">
                <a:latin typeface="Comic Sans MS" pitchFamily="66" charset="0"/>
              </a:rPr>
              <a:t>Summer 2011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286000"/>
            <a:ext cx="7772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Adjacency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Posets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of</a:t>
            </a:r>
          </a:p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Planar Graphs</a:t>
            </a:r>
          </a:p>
          <a:p>
            <a:pPr algn="ctr"/>
            <a:endParaRPr lang="en-US" dirty="0" smtClean="0"/>
          </a:p>
          <a:p>
            <a:pPr algn="ctr"/>
            <a:endParaRPr lang="en-US" sz="3200" dirty="0" smtClean="0">
              <a:latin typeface="Comic Sans MS" pitchFamily="66" charset="0"/>
            </a:endParaRPr>
          </a:p>
          <a:p>
            <a:pPr algn="ctr"/>
            <a:r>
              <a:rPr lang="en-US" sz="3200" dirty="0" smtClean="0">
                <a:latin typeface="Comic Sans MS" pitchFamily="66" charset="0"/>
              </a:rPr>
              <a:t>William T. Trotter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trotter@math.gatech.edu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Outerplanar</a:t>
            </a:r>
            <a:r>
              <a:rPr lang="en-US" sz="3200" dirty="0" smtClean="0">
                <a:latin typeface="Comic Sans MS" pitchFamily="66" charset="0"/>
              </a:rPr>
              <a:t> Graphs </a:t>
            </a:r>
            <a:r>
              <a:rPr lang="en-US" sz="3200" dirty="0" smtClean="0">
                <a:latin typeface="Comic Sans MS" pitchFamily="66" charset="0"/>
              </a:rPr>
              <a:t>– Lower Bound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" name="Picture 3" descr="wtt-fig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133600"/>
            <a:ext cx="3197193" cy="2457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0292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</a:t>
            </a:r>
            <a:r>
              <a:rPr lang="en-US" sz="2400" dirty="0" smtClean="0">
                <a:latin typeface="Comic Sans MS" pitchFamily="66" charset="0"/>
              </a:rPr>
              <a:t>   The dimension of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this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 is  4.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Sketch of the Proof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19812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Consider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the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 on the preceding slide and suppose that  L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L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and L</a:t>
            </a:r>
            <a:r>
              <a:rPr lang="en-US" sz="2400" b="1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  form a realizer.  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Also take a  3-coloring of the graph.  WLOG, if vertex  x  has color  i, then  x’  is over  x’’  in  L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.   Then show by induction that if  x  and  y  both have color  i, then  x’  is over  y’’  in  L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.  Then consider vertices with colors  2  and  3.  Then 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L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 and  L</a:t>
            </a:r>
            <a:r>
              <a:rPr lang="en-US" sz="2400" b="1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  must reverse all pairs  (x’, y’’)  where  x  and  y  have distinct colors from  {2, 3}.  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But among such, you can find a “spider with toes,”  a  9-element height  2 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with interval dimension  3. 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Lower Bound for Planar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We know of no better bound than the trivial one obtained by attaching a vertex  x  to the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 shown previously.  Now one linear extension is required to put  x’  over  x’’  and four additional extensions are required to reverse the remaining critical pairs.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But ironically, for bipartite planar graphs, we can say much more, but now we need the extensions of </a:t>
            </a:r>
            <a:r>
              <a:rPr lang="en-US" sz="2400" dirty="0" err="1" smtClean="0">
                <a:latin typeface="Comic Sans MS" pitchFamily="66" charset="0"/>
              </a:rPr>
              <a:t>Schnyder’s</a:t>
            </a:r>
            <a:r>
              <a:rPr lang="en-US" sz="2400" dirty="0" smtClean="0">
                <a:latin typeface="Comic Sans MS" pitchFamily="66" charset="0"/>
              </a:rPr>
              <a:t> work as developed by </a:t>
            </a:r>
            <a:r>
              <a:rPr lang="en-US" sz="2400" dirty="0" err="1" smtClean="0">
                <a:latin typeface="Comic Sans MS" pitchFamily="66" charset="0"/>
              </a:rPr>
              <a:t>Brightwell</a:t>
            </a:r>
            <a:r>
              <a:rPr lang="en-US" sz="2400" dirty="0" smtClean="0">
                <a:latin typeface="Comic Sans MS" pitchFamily="66" charset="0"/>
              </a:rPr>
              <a:t> and WTT.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Planar </a:t>
            </a:r>
            <a:r>
              <a:rPr lang="en-US" sz="3200" dirty="0" err="1">
                <a:latin typeface="Comic Sans MS" pitchFamily="66" charset="0"/>
              </a:rPr>
              <a:t>Multigraphs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57700" name="Picture 4" descr="planar_multigraph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8723" y="1752600"/>
            <a:ext cx="3978317" cy="42672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1387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Vertex-Edge-Face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967662" cy="3429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omic Sans MS" pitchFamily="66" charset="0"/>
              </a:rPr>
              <a:t> 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 err="1">
                <a:latin typeface="Comic Sans MS" pitchFamily="66" charset="0"/>
              </a:rPr>
              <a:t>Brightwell</a:t>
            </a:r>
            <a:r>
              <a:rPr lang="en-US" sz="2400" dirty="0">
                <a:latin typeface="Comic Sans MS" pitchFamily="66" charset="0"/>
              </a:rPr>
              <a:t> and </a:t>
            </a:r>
            <a:r>
              <a:rPr lang="en-US" sz="2400" dirty="0" smtClean="0">
                <a:latin typeface="Comic Sans MS" pitchFamily="66" charset="0"/>
              </a:rPr>
              <a:t>Trotter, 1993):  </a:t>
            </a:r>
            <a:r>
              <a:rPr lang="en-US" sz="2400" dirty="0">
                <a:latin typeface="Comic Sans MS" pitchFamily="66" charset="0"/>
              </a:rPr>
              <a:t>Let  D  be a non-crossing drawing of a planar </a:t>
            </a:r>
            <a:r>
              <a:rPr lang="en-US" sz="2400" dirty="0" err="1">
                <a:latin typeface="Comic Sans MS" pitchFamily="66" charset="0"/>
              </a:rPr>
              <a:t>multigraph</a:t>
            </a:r>
            <a:r>
              <a:rPr lang="en-US" sz="2400" dirty="0">
                <a:latin typeface="Comic Sans MS" pitchFamily="66" charset="0"/>
              </a:rPr>
              <a:t>  G, and let  P  be the vertex-edge-face </a:t>
            </a:r>
            <a:r>
              <a:rPr lang="en-US" sz="2400" dirty="0" err="1">
                <a:latin typeface="Comic Sans MS" pitchFamily="66" charset="0"/>
              </a:rPr>
              <a:t>poset</a:t>
            </a:r>
            <a:r>
              <a:rPr lang="en-US" sz="2400" dirty="0">
                <a:latin typeface="Comic Sans MS" pitchFamily="66" charset="0"/>
              </a:rPr>
              <a:t> determined by  D.  Then  dim(P) ≤ 4.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    Different </a:t>
            </a:r>
            <a:r>
              <a:rPr lang="en-US" sz="2400" dirty="0">
                <a:latin typeface="Comic Sans MS" pitchFamily="66" charset="0"/>
              </a:rPr>
              <a:t>drawings may determine </a:t>
            </a:r>
            <a:r>
              <a:rPr lang="en-US" sz="2400" dirty="0" err="1">
                <a:latin typeface="Comic Sans MS" pitchFamily="66" charset="0"/>
              </a:rPr>
              <a:t>posets</a:t>
            </a:r>
            <a:r>
              <a:rPr lang="en-US" sz="2400" dirty="0">
                <a:latin typeface="Comic Sans MS" pitchFamily="66" charset="0"/>
              </a:rPr>
              <a:t> with different dimensions.</a:t>
            </a:r>
          </a:p>
        </p:txBody>
      </p:sp>
    </p:spTree>
    <p:extLst>
      <p:ext uri="{BB962C8B-B14F-4D97-AF65-F5344CB8AC3E}">
        <p14:creationId xmlns:p14="http://schemas.microsoft.com/office/powerpoint/2010/main" val="23979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Bipartite Planar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133601"/>
            <a:ext cx="8610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Li, Trotter)   If  P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bipartite planar graph, then  dim (P) ≤ 4.</a:t>
            </a:r>
          </a:p>
          <a:p>
            <a:pPr>
              <a:spcBef>
                <a:spcPct val="50000"/>
              </a:spcBef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Corollary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Li, Trotter)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If  P  has height  2  and the cover graph of  P  is planar, then  dim(P) ≤ 4.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  </a:t>
            </a:r>
            <a:r>
              <a:rPr lang="en-US" sz="2400" dirty="0" smtClean="0">
                <a:latin typeface="Comic Sans MS" pitchFamily="66" charset="0"/>
              </a:rPr>
              <a:t>Both results are best possible.</a:t>
            </a:r>
          </a:p>
        </p:txBody>
      </p:sp>
    </p:spTree>
    <p:extLst>
      <p:ext uri="{BB962C8B-B14F-4D97-AF65-F5344CB8AC3E}">
        <p14:creationId xmlns:p14="http://schemas.microsoft.com/office/powerpoint/2010/main" val="42846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Maximal Elements as Faces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" name="Picture 3" descr="wtt-fig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438400"/>
            <a:ext cx="5996353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Adjacency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r>
              <a:rPr lang="en-US" sz="3200" dirty="0" smtClean="0">
                <a:latin typeface="Comic Sans MS" pitchFamily="66" charset="0"/>
              </a:rPr>
              <a:t> and Genus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Li, Trotter, 2010) If the acyclic chromatic number of  G  is  a, the dimension of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 G  is  at most  3a(a-1)/2. 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Alon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Mohar</a:t>
            </a:r>
            <a:r>
              <a:rPr lang="en-US" sz="2400" dirty="0" smtClean="0">
                <a:latin typeface="Comic Sans MS" pitchFamily="66" charset="0"/>
              </a:rPr>
              <a:t>, Sanders, 1996)   The acyclic chromatic number of a graph of genus  g  is  O(g </a:t>
            </a:r>
            <a:r>
              <a:rPr lang="en-US" sz="2400" baseline="30000" dirty="0" smtClean="0">
                <a:latin typeface="Comic Sans MS" pitchFamily="66" charset="0"/>
              </a:rPr>
              <a:t>4/7</a:t>
            </a:r>
            <a:r>
              <a:rPr lang="en-US" sz="2400" dirty="0" smtClean="0">
                <a:latin typeface="Comic Sans MS" pitchFamily="66" charset="0"/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Corollary</a:t>
            </a:r>
            <a:r>
              <a:rPr lang="en-US" sz="2400" dirty="0" smtClean="0">
                <a:latin typeface="Comic Sans MS" pitchFamily="66" charset="0"/>
              </a:rPr>
              <a:t>  For every  g, there exists a constant  c(g)  so that  if  P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graph of genus  g, then  dim (P) ≤ c(g).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Full Citation and Co-authors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48006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Stefan 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Ching</a:t>
            </a:r>
            <a:r>
              <a:rPr lang="en-US" sz="2400" dirty="0" smtClean="0">
                <a:latin typeface="Comic Sans MS" pitchFamily="66" charset="0"/>
              </a:rPr>
              <a:t> Man Li and William T. Trotter, Adjacency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of planar graphs, </a:t>
            </a:r>
            <a:r>
              <a:rPr lang="en-US" sz="2400" i="1" dirty="0" smtClean="0">
                <a:latin typeface="Comic Sans MS" pitchFamily="66" charset="0"/>
              </a:rPr>
              <a:t>Discrete Mathematics </a:t>
            </a:r>
            <a:r>
              <a:rPr lang="en-US" sz="2400" dirty="0" smtClean="0">
                <a:latin typeface="Comic Sans MS" pitchFamily="66" charset="0"/>
              </a:rPr>
              <a:t>310 (2010) 1097-1104.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057400"/>
            <a:ext cx="1600200" cy="21319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057400"/>
            <a:ext cx="1607712" cy="2133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Adjacency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r>
              <a:rPr lang="en-US" sz="3200" dirty="0" smtClean="0">
                <a:latin typeface="Comic Sans MS" pitchFamily="66" charset="0"/>
              </a:rPr>
              <a:t> of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7772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adjacency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poset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P  of a graph  G = (V, E)  is a height  2 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with minimal elements  {x’:  x </a:t>
            </a:r>
            <a:r>
              <a:rPr lang="en-US" sz="2400" dirty="0" smtClean="0">
                <a:latin typeface="Symbol" pitchFamily="18" charset="2"/>
              </a:rPr>
              <a:t>Î </a:t>
            </a:r>
            <a:r>
              <a:rPr lang="en-US" sz="2400" dirty="0" smtClean="0">
                <a:latin typeface="Comic Sans MS" pitchFamily="66" charset="0"/>
              </a:rPr>
              <a:t>V}, maximal elements  {x’’: x </a:t>
            </a:r>
            <a:r>
              <a:rPr lang="en-US" sz="2400" dirty="0" smtClean="0">
                <a:latin typeface="Symbol" pitchFamily="18" charset="2"/>
              </a:rPr>
              <a:t>Î </a:t>
            </a:r>
            <a:r>
              <a:rPr lang="en-US" sz="2400" dirty="0" smtClean="0">
                <a:latin typeface="Comic Sans MS" pitchFamily="66" charset="0"/>
              </a:rPr>
              <a:t>V},  and ordering:  x’ &lt; y’’  if and only if  </a:t>
            </a:r>
            <a:r>
              <a:rPr lang="en-US" sz="2400" dirty="0" err="1" smtClean="0">
                <a:latin typeface="Comic Sans MS" pitchFamily="66" charset="0"/>
              </a:rPr>
              <a:t>xy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Symbol" pitchFamily="18" charset="2"/>
              </a:rPr>
              <a:t>Î  </a:t>
            </a:r>
            <a:r>
              <a:rPr lang="en-US" sz="2400" dirty="0" smtClean="0">
                <a:latin typeface="Comic Sans MS" pitchFamily="66" charset="0"/>
              </a:rPr>
              <a:t>E.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The standard example </a:t>
            </a:r>
            <a:r>
              <a:rPr lang="en-US" sz="2400" dirty="0" err="1" smtClean="0">
                <a:latin typeface="Comic Sans MS" pitchFamily="66" charset="0"/>
              </a:rPr>
              <a:t>S</a:t>
            </a:r>
            <a:r>
              <a:rPr lang="en-US" sz="2400" baseline="-25000" dirty="0" err="1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 is just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the complete graph  K</a:t>
            </a:r>
            <a:r>
              <a:rPr lang="en-US" sz="2400" baseline="-25000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 </a:t>
            </a:r>
            <a:r>
              <a:rPr lang="en-US" sz="2400" dirty="0" smtClean="0">
                <a:latin typeface="Comic Sans MS" pitchFamily="66" charset="0"/>
              </a:rPr>
              <a:t> If  P 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graph  G,  then  dim(P)  ≥ 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(G).</a:t>
            </a:r>
            <a:endParaRPr lang="en-US" sz="2400" dirty="0" smtClean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Dimension, Height and Girth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2209800"/>
            <a:ext cx="754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Erd</a:t>
            </a:r>
            <a:r>
              <a:rPr lang="hu-HU" sz="2400" dirty="0" smtClean="0"/>
              <a:t>ő</a:t>
            </a:r>
            <a:r>
              <a:rPr lang="en-US" sz="2400" dirty="0" smtClean="0"/>
              <a:t>s) </a:t>
            </a:r>
            <a:r>
              <a:rPr lang="en-US" sz="2400" dirty="0" smtClean="0">
                <a:latin typeface="Comic Sans MS" pitchFamily="66" charset="0"/>
              </a:rPr>
              <a:t>For </a:t>
            </a:r>
            <a:r>
              <a:rPr lang="en-US" sz="2400" dirty="0" smtClean="0">
                <a:latin typeface="Comic Sans MS" pitchFamily="66" charset="0"/>
              </a:rPr>
              <a:t>every  g, t, there exists a graph  G  with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(G) &gt; t and girth of  G  at least  g.</a:t>
            </a:r>
          </a:p>
          <a:p>
            <a:pPr>
              <a:spcBef>
                <a:spcPct val="50000"/>
              </a:spcBef>
            </a:pPr>
            <a:endParaRPr lang="en-US" sz="2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If we take the </a:t>
            </a:r>
            <a:r>
              <a:rPr lang="en-US" sz="2400" dirty="0" err="1" smtClean="0">
                <a:latin typeface="Comic Sans MS" pitchFamily="66" charset="0"/>
              </a:rPr>
              <a:t>adacency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such a graph, we get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P  of height  2  for which  dim(P) &gt; t  and the girth of the comparability graph of  P  is at least  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Trivial Bound Revisited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77724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</a:t>
            </a:r>
            <a:r>
              <a:rPr lang="en-US" sz="2400" dirty="0" smtClean="0">
                <a:latin typeface="Comic Sans MS" pitchFamily="66" charset="0"/>
              </a:rPr>
              <a:t>  If  P 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graph  G,  then  dim(P)  ≥ 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(G).</a:t>
            </a:r>
          </a:p>
          <a:p>
            <a:pPr>
              <a:spcBef>
                <a:spcPct val="50000"/>
              </a:spcBef>
            </a:pPr>
            <a:endParaRPr lang="en-US" sz="2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 </a:t>
            </a:r>
            <a:r>
              <a:rPr lang="en-US" sz="2400" dirty="0" smtClean="0">
                <a:latin typeface="Comic Sans MS" pitchFamily="66" charset="0"/>
              </a:rPr>
              <a:t> If  G  is the subdivision of </a:t>
            </a:r>
            <a:r>
              <a:rPr lang="en-US" sz="2400" dirty="0" err="1" smtClean="0">
                <a:latin typeface="Comic Sans MS" pitchFamily="66" charset="0"/>
              </a:rPr>
              <a:t>K</a:t>
            </a:r>
            <a:r>
              <a:rPr lang="en-US" sz="2400" baseline="-25000" dirty="0" err="1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,  then 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(G) = 2 but the dimension of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 G  is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         </a:t>
            </a:r>
            <a:r>
              <a:rPr lang="en-US" sz="2400" dirty="0" err="1" smtClean="0">
                <a:latin typeface="Comic Sans MS" pitchFamily="66" charset="0"/>
              </a:rPr>
              <a:t>lg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lg</a:t>
            </a:r>
            <a:r>
              <a:rPr lang="en-US" sz="2400" dirty="0" smtClean="0">
                <a:latin typeface="Comic Sans MS" pitchFamily="66" charset="0"/>
              </a:rPr>
              <a:t> n  +  (1/2  +  o(1)) </a:t>
            </a:r>
            <a:r>
              <a:rPr lang="en-US" sz="2400" dirty="0" err="1" smtClean="0">
                <a:latin typeface="Comic Sans MS" pitchFamily="66" charset="0"/>
              </a:rPr>
              <a:t>lg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lg</a:t>
            </a:r>
            <a:r>
              <a:rPr lang="en-US" sz="2400" dirty="0" smtClean="0">
                <a:latin typeface="Comic Sans MS" pitchFamily="66" charset="0"/>
              </a:rPr>
              <a:t> n</a:t>
            </a:r>
          </a:p>
          <a:p>
            <a:pPr>
              <a:spcBef>
                <a:spcPct val="50000"/>
              </a:spcBef>
            </a:pPr>
            <a:endParaRPr lang="en-US" sz="2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2400" dirty="0" smtClean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Adjacency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r>
              <a:rPr lang="en-US" sz="3200" dirty="0" smtClean="0">
                <a:latin typeface="Comic Sans MS" pitchFamily="66" charset="0"/>
              </a:rPr>
              <a:t> – Natural Question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77724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If  P 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graph  G,  then  dim(P)  ≥ 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(G) … and the inequality may be far from tight.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However</a:t>
            </a:r>
            <a:r>
              <a:rPr lang="en-US" sz="2400" dirty="0" smtClean="0">
                <a:latin typeface="Comic Sans MS" pitchFamily="66" charset="0"/>
              </a:rPr>
              <a:t>, could it be true that the dimension of an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is bounded in terms of the genus of the graph?   In particular, does there exist a constant  c  so that dim(P)  ≤  c   whenever   P 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planar graph?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Answer is Yes!!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Li, Trotter)   If  P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 planar graph, then  dim (P) ≤ 8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Proof</a:t>
            </a:r>
            <a:r>
              <a:rPr lang="en-US" sz="2400" dirty="0" smtClean="0">
                <a:latin typeface="Comic Sans MS" pitchFamily="66" charset="0"/>
              </a:rPr>
              <a:t> (Outline) We </a:t>
            </a:r>
            <a:r>
              <a:rPr lang="en-US" sz="2400" dirty="0">
                <a:latin typeface="Comic Sans MS" pitchFamily="66" charset="0"/>
              </a:rPr>
              <a:t>establish the weaker bound of 10, leaving it as an exercise to show how this can be further reduced to 8.  Note that we may assume the graph  G  is maximal planar, i.e., a triangulation.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Start with a  4-coloring of the vertices of  G.  Then for each color  i, take a linear extension  </a:t>
            </a:r>
            <a:r>
              <a:rPr lang="en-US" sz="2400" dirty="0" err="1">
                <a:latin typeface="Comic Sans MS" pitchFamily="66" charset="0"/>
              </a:rPr>
              <a:t>Ci</a:t>
            </a:r>
            <a:r>
              <a:rPr lang="en-US" sz="2400" dirty="0">
                <a:latin typeface="Comic Sans MS" pitchFamily="66" charset="0"/>
              </a:rPr>
              <a:t>  that puts  x’  over  y’’  when  x  and  y  both have color  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Outline of the Proof - Continued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95943" y="16002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Then take a </a:t>
            </a:r>
            <a:r>
              <a:rPr lang="en-US" sz="2400" dirty="0" err="1" smtClean="0">
                <a:latin typeface="Comic Sans MS" pitchFamily="66" charset="0"/>
              </a:rPr>
              <a:t>Schnyder</a:t>
            </a:r>
            <a:r>
              <a:rPr lang="en-US" sz="2400" dirty="0" smtClean="0">
                <a:latin typeface="Comic Sans MS" pitchFamily="66" charset="0"/>
              </a:rPr>
              <a:t> labeling.  For each  i  in {0, 1, 2}, we take  two linear extensions  L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 and  M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.  </a:t>
            </a:r>
            <a:r>
              <a:rPr lang="en-US" sz="2400" dirty="0">
                <a:latin typeface="Comic Sans MS" pitchFamily="66" charset="0"/>
              </a:rPr>
              <a:t>W</a:t>
            </a:r>
            <a:r>
              <a:rPr lang="en-US" sz="2400" dirty="0" smtClean="0">
                <a:latin typeface="Comic Sans MS" pitchFamily="66" charset="0"/>
              </a:rPr>
              <a:t>hen  y  is in the interior of the region  </a:t>
            </a:r>
            <a:r>
              <a:rPr lang="en-US" sz="2400" dirty="0" err="1" smtClean="0">
                <a:latin typeface="Comic Sans MS" pitchFamily="66" charset="0"/>
              </a:rPr>
              <a:t>R</a:t>
            </a:r>
            <a:r>
              <a:rPr lang="en-US" sz="2400" b="1" baseline="-250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(x), we put  x’  over  y’’  in L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and we put  y’  over  x’’  in  M</a:t>
            </a:r>
            <a:r>
              <a:rPr lang="en-US" sz="2400" b="1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We leave it as an exercise to show that each of the  10 linear extensions  C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C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C</a:t>
            </a:r>
            <a:r>
              <a:rPr lang="en-US" sz="2400" b="1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, C</a:t>
            </a:r>
            <a:r>
              <a:rPr lang="en-US" sz="2400" b="1" baseline="-250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, L</a:t>
            </a:r>
            <a:r>
              <a:rPr lang="en-US" sz="2400" b="1" baseline="-25000" dirty="0" smtClean="0">
                <a:latin typeface="Comic Sans MS" pitchFamily="66" charset="0"/>
              </a:rPr>
              <a:t>0</a:t>
            </a:r>
            <a:r>
              <a:rPr lang="en-US" sz="2400" dirty="0" smtClean="0">
                <a:latin typeface="Comic Sans MS" pitchFamily="66" charset="0"/>
              </a:rPr>
              <a:t>, M</a:t>
            </a:r>
            <a:r>
              <a:rPr lang="en-US" sz="2400" b="1" baseline="-25000" dirty="0" smtClean="0">
                <a:latin typeface="Comic Sans MS" pitchFamily="66" charset="0"/>
              </a:rPr>
              <a:t>0</a:t>
            </a:r>
            <a:r>
              <a:rPr lang="en-US" sz="2400" dirty="0" smtClean="0">
                <a:latin typeface="Comic Sans MS" pitchFamily="66" charset="0"/>
              </a:rPr>
              <a:t>, L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M</a:t>
            </a:r>
            <a:r>
              <a:rPr lang="en-US" sz="2400" b="1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L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M</a:t>
            </a:r>
            <a:r>
              <a:rPr lang="en-US" sz="2400" b="1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 exist and that they form a realizer.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To improve this bound to  8, we provide the following hint:  Among the last  6  linear extensions, the goal is to eliminate the last  2.  This is accomplished by judiciously doing the reversals they are responsible for in piecemeal fashion among the first  4 extensions.</a:t>
            </a:r>
          </a:p>
        </p:txBody>
      </p:sp>
    </p:spTree>
    <p:extLst>
      <p:ext uri="{BB962C8B-B14F-4D97-AF65-F5344CB8AC3E}">
        <p14:creationId xmlns:p14="http://schemas.microsoft.com/office/powerpoint/2010/main" val="350228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Outerplanar</a:t>
            </a:r>
            <a:r>
              <a:rPr lang="en-US" sz="3200" dirty="0" smtClean="0">
                <a:latin typeface="Comic Sans MS" pitchFamily="66" charset="0"/>
              </a:rPr>
              <a:t>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133601"/>
            <a:ext cx="8610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Felsner</a:t>
            </a:r>
            <a:r>
              <a:rPr lang="en-US" sz="2400" dirty="0" smtClean="0">
                <a:latin typeface="Comic Sans MS" pitchFamily="66" charset="0"/>
              </a:rPr>
              <a:t>, Li, Trotter)   If  P is the adjacency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of an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graph, then  dim (P) ≤ 5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We leave the proof as </a:t>
            </a:r>
            <a:r>
              <a:rPr lang="en-US" sz="2400" dirty="0" err="1" smtClean="0">
                <a:latin typeface="Comic Sans MS" pitchFamily="66" charset="0"/>
              </a:rPr>
              <a:t>as</a:t>
            </a:r>
            <a:r>
              <a:rPr lang="en-US" sz="2400" dirty="0" smtClean="0">
                <a:latin typeface="Comic Sans MS" pitchFamily="66" charset="0"/>
              </a:rPr>
              <a:t> exercise, as it is an easy modification of the proof </a:t>
            </a:r>
            <a:r>
              <a:rPr lang="en-US" sz="2400" dirty="0" smtClean="0">
                <a:latin typeface="Comic Sans MS" pitchFamily="66" charset="0"/>
              </a:rPr>
              <a:t>for planar graphs.  Recall that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graphs are three colorable.  Also, you take advantage of the</a:t>
            </a:r>
            <a:r>
              <a:rPr lang="en-US" sz="2400" dirty="0" smtClean="0">
                <a:latin typeface="Comic Sans MS" pitchFamily="66" charset="0"/>
              </a:rPr>
              <a:t> fact that the </a:t>
            </a:r>
            <a:r>
              <a:rPr lang="en-US" sz="2400" dirty="0" err="1" smtClean="0">
                <a:latin typeface="Comic Sans MS" pitchFamily="66" charset="0"/>
              </a:rPr>
              <a:t>Schnyder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labellings</a:t>
            </a:r>
            <a:r>
              <a:rPr lang="en-US" sz="2400" dirty="0" smtClean="0">
                <a:latin typeface="Comic Sans MS" pitchFamily="66" charset="0"/>
              </a:rPr>
              <a:t> and resulting regions are relatively simple for </a:t>
            </a:r>
            <a:r>
              <a:rPr lang="en-US" sz="2400" dirty="0" err="1" smtClean="0">
                <a:latin typeface="Comic Sans MS" pitchFamily="66" charset="0"/>
              </a:rPr>
              <a:t>outerplanar</a:t>
            </a:r>
            <a:r>
              <a:rPr lang="en-US" sz="2400" dirty="0" smtClean="0">
                <a:latin typeface="Comic Sans MS" pitchFamily="66" charset="0"/>
              </a:rPr>
              <a:t> graphs.  Also note that one first proves a weaker bound of  7  and then eliminates  2.</a:t>
            </a:r>
            <a:endParaRPr lang="en-US" sz="2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2274</TotalTime>
  <Words>1178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Krakow, Summer 2011</vt:lpstr>
      <vt:lpstr>Full Citation and Co-authors</vt:lpstr>
      <vt:lpstr>Adjacency Posets of Graphs</vt:lpstr>
      <vt:lpstr>Dimension, Height and Girth</vt:lpstr>
      <vt:lpstr>The Trivial Bound Revisited</vt:lpstr>
      <vt:lpstr>Adjacency Posets – Natural Question</vt:lpstr>
      <vt:lpstr>The Answer is Yes!!</vt:lpstr>
      <vt:lpstr>Outline of the Proof - Continued</vt:lpstr>
      <vt:lpstr>Outerplanar Graphs</vt:lpstr>
      <vt:lpstr>Outerplanar Graphs – Lower Bound</vt:lpstr>
      <vt:lpstr>Sketch of the Proof</vt:lpstr>
      <vt:lpstr>The Lower Bound for Planar Graphs</vt:lpstr>
      <vt:lpstr>Planar Multigraphs</vt:lpstr>
      <vt:lpstr>Vertex-Edge-Face Posets</vt:lpstr>
      <vt:lpstr>Bipartite Planar Graphs</vt:lpstr>
      <vt:lpstr>Maximal Elements as Faces</vt:lpstr>
      <vt:lpstr>Adjacency Posets and Genus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trotter</dc:creator>
  <cp:lastModifiedBy>William T. Trotter</cp:lastModifiedBy>
  <cp:revision>249</cp:revision>
  <dcterms:created xsi:type="dcterms:W3CDTF">2008-03-07T17:39:56Z</dcterms:created>
  <dcterms:modified xsi:type="dcterms:W3CDTF">2011-05-31T06:27:08Z</dcterms:modified>
</cp:coreProperties>
</file>