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8" r:id="rId2"/>
    <p:sldId id="374" r:id="rId3"/>
    <p:sldId id="375" r:id="rId4"/>
    <p:sldId id="376" r:id="rId5"/>
    <p:sldId id="369" r:id="rId6"/>
    <p:sldId id="377" r:id="rId7"/>
    <p:sldId id="354" r:id="rId8"/>
    <p:sldId id="370" r:id="rId9"/>
    <p:sldId id="371" r:id="rId10"/>
    <p:sldId id="372" r:id="rId11"/>
    <p:sldId id="347" r:id="rId12"/>
    <p:sldId id="378" r:id="rId13"/>
    <p:sldId id="261" r:id="rId14"/>
    <p:sldId id="262" r:id="rId15"/>
    <p:sldId id="263" r:id="rId16"/>
    <p:sldId id="264" r:id="rId17"/>
    <p:sldId id="373" r:id="rId18"/>
    <p:sldId id="380" r:id="rId19"/>
    <p:sldId id="379" r:id="rId20"/>
    <p:sldId id="381" r:id="rId21"/>
    <p:sldId id="382" r:id="rId22"/>
    <p:sldId id="38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C5C6B-827F-4AD9-803F-0DA9536A0F51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C5431-3B53-4F84-A4AC-7F8C986E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6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A7C758-B0B6-4A46-82DB-63ACDA159B21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ECD829-C91A-4B91-8F4A-33CB5B0CBA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Krakow, Summer 2011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2286000"/>
            <a:ext cx="7772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Comparability Graphs</a:t>
            </a:r>
          </a:p>
          <a:p>
            <a:pPr algn="ctr"/>
            <a:endParaRPr lang="en-US" dirty="0" smtClean="0"/>
          </a:p>
          <a:p>
            <a:pPr algn="ctr"/>
            <a:endParaRPr lang="en-US" sz="3200" dirty="0" smtClean="0">
              <a:latin typeface="Comic Sans MS" pitchFamily="66" charset="0"/>
            </a:endParaRPr>
          </a:p>
          <a:p>
            <a:pPr algn="ctr"/>
            <a:r>
              <a:rPr lang="en-US" sz="3200" dirty="0" smtClean="0">
                <a:latin typeface="Comic Sans MS" pitchFamily="66" charset="0"/>
              </a:rPr>
              <a:t>William T. Trotter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trotter@math.gatech.edu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Comparability Invariants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96685" y="1676400"/>
            <a:ext cx="7696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Definition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A 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poset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parameter, such as width, height and dimension, is a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comparability invariant 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if any two 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posets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with the same comparability graph have the same value.  Trivially, height and width are comparability invariants.  Non-trivial examples include dimension and number of linear extensions.  In these last two cases, the conclusion follows immediately from 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Gallai’s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structural characterization of partial orders with the same comparability graph.</a:t>
            </a:r>
          </a:p>
          <a:p>
            <a:pPr lvl="0"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Exercise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Show that the number of edges in the cover graph is not a comparability invariant.</a:t>
            </a:r>
            <a:endParaRPr lang="en-US" sz="2400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05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Testing  dim(P) ≤ 2 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914400" y="2514600"/>
            <a:ext cx="7467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Fact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en-US" sz="2400" dirty="0" smtClean="0">
                <a:latin typeface="Comic Sans MS" pitchFamily="66" charset="0"/>
              </a:rPr>
              <a:t>A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 P  satisfies  dim(P) ≤ 2  if and only if its incomparability graph is a comparability graph.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914400" y="4114800"/>
            <a:ext cx="7467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Fact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 Testing a graph on  n  vertices to determine whether it is a comparability graph can be done in  O(n</a:t>
            </a:r>
            <a:r>
              <a:rPr lang="en-US" sz="2400" baseline="30000" dirty="0" smtClean="0"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</a:rPr>
              <a:t>)  time.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69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Gallai’s</a:t>
            </a:r>
            <a:r>
              <a:rPr lang="en-US" sz="3200" dirty="0" smtClean="0">
                <a:latin typeface="Comic Sans MS" pitchFamily="66" charset="0"/>
              </a:rPr>
              <a:t> List of Forbidden 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838200" y="1752600"/>
            <a:ext cx="7467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It follows from our preceding observations that there is some minimum list  </a:t>
            </a:r>
            <a:r>
              <a:rPr lang="en-US" sz="2400" b="1" dirty="0" smtClean="0">
                <a:latin typeface="Comic Sans MS" pitchFamily="66" charset="0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  of graphs so that a graph  G  is a comparability graph if and only if it does not contain an induced </a:t>
            </a:r>
            <a:r>
              <a:rPr lang="en-US" sz="2400" dirty="0" err="1" smtClean="0">
                <a:latin typeface="Comic Sans MS" pitchFamily="66" charset="0"/>
              </a:rPr>
              <a:t>subgraph</a:t>
            </a:r>
            <a:r>
              <a:rPr lang="en-US" sz="2400" dirty="0" smtClean="0">
                <a:latin typeface="Comic Sans MS" pitchFamily="66" charset="0"/>
              </a:rPr>
              <a:t> which is isomorphic to any graph in  </a:t>
            </a:r>
            <a:r>
              <a:rPr lang="en-US" sz="2400" b="1" dirty="0" smtClean="0">
                <a:latin typeface="Comic Sans MS" pitchFamily="66" charset="0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</a:t>
            </a:r>
            <a:r>
              <a:rPr lang="en-US" sz="2400" dirty="0" smtClean="0">
                <a:latin typeface="Comic Sans MS" pitchFamily="66" charset="0"/>
              </a:rPr>
              <a:t>  On the next three slides, we will show the graphs in  </a:t>
            </a:r>
            <a:r>
              <a:rPr lang="en-US" sz="2400" b="1" dirty="0" smtClean="0">
                <a:latin typeface="Comic Sans MS" pitchFamily="66" charset="0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  in three parts.  Graphs in Part I belong to  </a:t>
            </a:r>
            <a:r>
              <a:rPr lang="en-US" sz="2400" b="1" dirty="0" smtClean="0">
                <a:latin typeface="Comic Sans MS" pitchFamily="66" charset="0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, while the complements of the graphs in Parts II  and III belong to  </a:t>
            </a:r>
            <a:r>
              <a:rPr lang="en-US" sz="2400" b="1" dirty="0" smtClean="0">
                <a:latin typeface="Comic Sans MS" pitchFamily="66" charset="0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.  Note that verifying that these graphs belong to  </a:t>
            </a:r>
            <a:r>
              <a:rPr lang="en-US" sz="2400" b="1" dirty="0" smtClean="0">
                <a:latin typeface="Comic Sans MS" pitchFamily="66" charset="0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  may be tedious, but it can be carried out by hand over a weekend.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1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Families of Forbidden Graphs - I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7" name="Picture 6" descr="fobidden-part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057400"/>
            <a:ext cx="4463973" cy="400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Families of Forbidden Graphs - II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5" descr="forbidden-part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33600"/>
            <a:ext cx="4511791" cy="3762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Families of Forbidden Graphs - III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5" descr="forbidden-part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286000"/>
            <a:ext cx="6674070" cy="3024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Gallai’s</a:t>
            </a:r>
            <a:r>
              <a:rPr lang="en-US" sz="3200" dirty="0" smtClean="0">
                <a:latin typeface="Comic Sans MS" pitchFamily="66" charset="0"/>
              </a:rPr>
              <a:t> Theorem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latin typeface="Comic Sans MS" pitchFamily="66" charset="0"/>
              </a:rPr>
              <a:t> (T. </a:t>
            </a:r>
            <a:r>
              <a:rPr lang="en-US" sz="2400" dirty="0" err="1" smtClean="0">
                <a:latin typeface="Comic Sans MS" pitchFamily="66" charset="0"/>
              </a:rPr>
              <a:t>Gallai</a:t>
            </a:r>
            <a:r>
              <a:rPr lang="en-US" sz="2400" dirty="0" smtClean="0">
                <a:latin typeface="Comic Sans MS" pitchFamily="66" charset="0"/>
              </a:rPr>
              <a:t>)   A graph  G  is a comparability graph if and only if it does not contain as an induced </a:t>
            </a:r>
            <a:r>
              <a:rPr lang="en-US" sz="2400" dirty="0" err="1" smtClean="0">
                <a:latin typeface="Comic Sans MS" pitchFamily="66" charset="0"/>
              </a:rPr>
              <a:t>subgraph</a:t>
            </a:r>
            <a:r>
              <a:rPr lang="en-US" sz="2400" dirty="0" smtClean="0">
                <a:latin typeface="Comic Sans MS" pitchFamily="66" charset="0"/>
              </a:rPr>
              <a:t> any of the graphs shown in Part I or the complements of any of the graphs shown in Parts II and III.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</a:t>
            </a:r>
            <a:r>
              <a:rPr lang="en-US" sz="2400" dirty="0" smtClean="0">
                <a:latin typeface="Comic Sans MS" pitchFamily="66" charset="0"/>
              </a:rPr>
              <a:t>  You are invited to contrast this result with, for example, </a:t>
            </a:r>
            <a:r>
              <a:rPr lang="en-US" sz="2400" dirty="0" err="1" smtClean="0">
                <a:latin typeface="Comic Sans MS" pitchFamily="66" charset="0"/>
              </a:rPr>
              <a:t>Kuratowski’s</a:t>
            </a:r>
            <a:r>
              <a:rPr lang="en-US" sz="2400" dirty="0" smtClean="0">
                <a:latin typeface="Comic Sans MS" pitchFamily="66" charset="0"/>
              </a:rPr>
              <a:t> theorem, where by comparison, the number of forbidden structures is infinite but all are based on two simple examples,  K</a:t>
            </a:r>
            <a:r>
              <a:rPr lang="en-US" sz="2400" b="1" baseline="-25000" dirty="0" smtClean="0">
                <a:latin typeface="Comic Sans MS" pitchFamily="66" charset="0"/>
              </a:rPr>
              <a:t>5</a:t>
            </a:r>
            <a:r>
              <a:rPr lang="en-US" sz="2400" dirty="0" smtClean="0">
                <a:latin typeface="Comic Sans MS" pitchFamily="66" charset="0"/>
              </a:rPr>
              <a:t>  and  K</a:t>
            </a:r>
            <a:r>
              <a:rPr lang="en-US" sz="2400" b="1" baseline="-25000" dirty="0" smtClean="0">
                <a:latin typeface="Comic Sans MS" pitchFamily="66" charset="0"/>
              </a:rPr>
              <a:t>3,3</a:t>
            </a:r>
            <a:r>
              <a:rPr lang="en-US" sz="2400" dirty="0" smtClean="0">
                <a:latin typeface="Comic Sans MS" pitchFamily="66" charset="0"/>
              </a:rPr>
              <a:t>.   Here it is quite an accomplishment that </a:t>
            </a:r>
            <a:r>
              <a:rPr lang="en-US" sz="2400" dirty="0" err="1" smtClean="0">
                <a:latin typeface="Comic Sans MS" pitchFamily="66" charset="0"/>
              </a:rPr>
              <a:t>Gallai</a:t>
            </a:r>
            <a:r>
              <a:rPr lang="en-US" sz="2400" dirty="0" smtClean="0">
                <a:latin typeface="Comic Sans MS" pitchFamily="66" charset="0"/>
              </a:rPr>
              <a:t> was able to complete the proof in a finite number of pages.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Characterizing Interval </a:t>
            </a:r>
            <a:r>
              <a:rPr lang="en-US" sz="3200" dirty="0" smtClean="0">
                <a:latin typeface="Comic Sans MS" pitchFamily="66" charset="0"/>
              </a:rPr>
              <a:t>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38200" y="1905000"/>
            <a:ext cx="73152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 </a:t>
            </a:r>
            <a:r>
              <a:rPr lang="en-US" sz="2400" dirty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Fishburn</a:t>
            </a:r>
            <a:r>
              <a:rPr lang="en-US" sz="2400" dirty="0" smtClean="0">
                <a:latin typeface="Comic Sans MS" pitchFamily="66" charset="0"/>
              </a:rPr>
              <a:t>, ‘70)    </a:t>
            </a:r>
            <a:r>
              <a:rPr lang="en-US" sz="2400" dirty="0">
                <a:latin typeface="Comic Sans MS" pitchFamily="66" charset="0"/>
              </a:rPr>
              <a:t>A </a:t>
            </a:r>
            <a:r>
              <a:rPr lang="en-US" sz="2400" dirty="0" err="1">
                <a:latin typeface="Comic Sans MS" pitchFamily="66" charset="0"/>
              </a:rPr>
              <a:t>poset</a:t>
            </a:r>
            <a:r>
              <a:rPr lang="en-US" sz="2400" dirty="0">
                <a:latin typeface="Comic Sans MS" pitchFamily="66" charset="0"/>
              </a:rPr>
              <a:t> is an interval order if and only if it does not contain the standard example  S</a:t>
            </a:r>
            <a:r>
              <a:rPr lang="en-US" sz="2400" baseline="-25000" dirty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</a:t>
            </a:r>
            <a:r>
              <a:rPr lang="en-US" sz="2400" dirty="0" smtClean="0">
                <a:latin typeface="Comic Sans MS" pitchFamily="66" charset="0"/>
              </a:rPr>
              <a:t>   It follows then that the minimum list of forbidden </a:t>
            </a:r>
            <a:r>
              <a:rPr lang="en-US" sz="2400" dirty="0" err="1" smtClean="0">
                <a:latin typeface="Comic Sans MS" pitchFamily="66" charset="0"/>
              </a:rPr>
              <a:t>subgraphs</a:t>
            </a:r>
            <a:r>
              <a:rPr lang="en-US" sz="2400" dirty="0" smtClean="0">
                <a:latin typeface="Comic Sans MS" pitchFamily="66" charset="0"/>
              </a:rPr>
              <a:t> which characterize interval graphs consists of the complements of those graphs in </a:t>
            </a:r>
            <a:r>
              <a:rPr lang="en-US" sz="2400" dirty="0" err="1" smtClean="0">
                <a:latin typeface="Comic Sans MS" pitchFamily="66" charset="0"/>
              </a:rPr>
              <a:t>Gallai’s</a:t>
            </a:r>
            <a:r>
              <a:rPr lang="en-US" sz="2400" dirty="0" smtClean="0">
                <a:latin typeface="Comic Sans MS" pitchFamily="66" charset="0"/>
              </a:rPr>
              <a:t> list  </a:t>
            </a:r>
            <a:r>
              <a:rPr lang="en-US" sz="2400" b="1" dirty="0" smtClean="0">
                <a:latin typeface="Comic Sans MS" pitchFamily="66" charset="0"/>
              </a:rPr>
              <a:t>C</a:t>
            </a:r>
            <a:r>
              <a:rPr lang="en-US" sz="2400" dirty="0" smtClean="0">
                <a:latin typeface="Comic Sans MS" pitchFamily="66" charset="0"/>
              </a:rPr>
              <a:t>  which do not contain an induced cycle  C</a:t>
            </a:r>
            <a:r>
              <a:rPr lang="en-US" sz="2400" b="1" baseline="-25000" dirty="0" smtClean="0"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</a:rPr>
              <a:t>  on  4  vertices.  This work had actually been completed by </a:t>
            </a:r>
            <a:r>
              <a:rPr lang="en-US" sz="2400" dirty="0" err="1" smtClean="0">
                <a:latin typeface="Comic Sans MS" pitchFamily="66" charset="0"/>
              </a:rPr>
              <a:t>Lekkerkerker</a:t>
            </a:r>
            <a:r>
              <a:rPr lang="en-US" sz="2400" dirty="0" smtClean="0">
                <a:latin typeface="Comic Sans MS" pitchFamily="66" charset="0"/>
              </a:rPr>
              <a:t> and Boland prior to the publication of </a:t>
            </a:r>
            <a:r>
              <a:rPr lang="en-US" sz="2400" dirty="0" err="1" smtClean="0">
                <a:latin typeface="Comic Sans MS" pitchFamily="66" charset="0"/>
              </a:rPr>
              <a:t>Gallai’s</a:t>
            </a:r>
            <a:r>
              <a:rPr lang="en-US" sz="2400" dirty="0" smtClean="0">
                <a:latin typeface="Comic Sans MS" pitchFamily="66" charset="0"/>
              </a:rPr>
              <a:t> work.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62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Forbidden </a:t>
            </a:r>
            <a:r>
              <a:rPr lang="en-US" sz="3200" dirty="0" err="1" smtClean="0">
                <a:latin typeface="Comic Sans MS" pitchFamily="66" charset="0"/>
              </a:rPr>
              <a:t>Subgraphs</a:t>
            </a:r>
            <a:r>
              <a:rPr lang="en-US" sz="3200" dirty="0" smtClean="0">
                <a:latin typeface="Comic Sans MS" pitchFamily="66" charset="0"/>
              </a:rPr>
              <a:t> for </a:t>
            </a:r>
            <a:r>
              <a:rPr lang="en-US" sz="3200" dirty="0">
                <a:latin typeface="Comic Sans MS" pitchFamily="66" charset="0"/>
              </a:rPr>
              <a:t>Interval </a:t>
            </a:r>
            <a:r>
              <a:rPr lang="en-US" sz="3200" dirty="0" smtClean="0">
                <a:latin typeface="Comic Sans MS" pitchFamily="66" charset="0"/>
              </a:rPr>
              <a:t>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1752600"/>
            <a:ext cx="7315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 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Lekkerkerker</a:t>
            </a:r>
            <a:r>
              <a:rPr lang="en-US" sz="2400" dirty="0" smtClean="0">
                <a:latin typeface="Comic Sans MS" pitchFamily="66" charset="0"/>
              </a:rPr>
              <a:t> and Boland)    </a:t>
            </a:r>
            <a:r>
              <a:rPr lang="en-US" sz="2400" dirty="0">
                <a:latin typeface="Comic Sans MS" pitchFamily="66" charset="0"/>
              </a:rPr>
              <a:t>A </a:t>
            </a:r>
            <a:r>
              <a:rPr lang="en-US" sz="2400" dirty="0" smtClean="0">
                <a:latin typeface="Comic Sans MS" pitchFamily="66" charset="0"/>
              </a:rPr>
              <a:t>graph  G  is an interval graph if and only if it does not contain any of the graphs shown below as an induced </a:t>
            </a:r>
            <a:r>
              <a:rPr lang="en-US" sz="2400" dirty="0" err="1" smtClean="0">
                <a:latin typeface="Comic Sans MS" pitchFamily="66" charset="0"/>
              </a:rPr>
              <a:t>subgraph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505200"/>
            <a:ext cx="4114800" cy="286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95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The List of 3-Irreducible </a:t>
            </a:r>
            <a:r>
              <a:rPr lang="en-US" sz="3200" dirty="0" err="1" smtClean="0">
                <a:latin typeface="Comic Sans MS" pitchFamily="66" charset="0"/>
              </a:rPr>
              <a:t>Posets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38200" y="1905000"/>
            <a:ext cx="7315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</a:t>
            </a:r>
            <a:r>
              <a:rPr lang="en-US" sz="2400" dirty="0" smtClean="0">
                <a:latin typeface="Comic Sans MS" pitchFamily="66" charset="0"/>
              </a:rPr>
              <a:t>   A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is 3-irreducible if and only if (1) its complement is one of the graphs in </a:t>
            </a:r>
            <a:r>
              <a:rPr lang="en-US" sz="2400" dirty="0" err="1" smtClean="0">
                <a:latin typeface="Comic Sans MS" pitchFamily="66" charset="0"/>
              </a:rPr>
              <a:t>Gallai’s</a:t>
            </a:r>
            <a:r>
              <a:rPr lang="en-US" sz="2400" dirty="0" smtClean="0">
                <a:latin typeface="Comic Sans MS" pitchFamily="66" charset="0"/>
              </a:rPr>
              <a:t> list  C, and (2) its comparability graph does not contain one of the graphs in  C.  So a full listing of all  3-irreducible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can be determined by systematically examining the graphs in  C, an effort which can be completed by hand in a few hours time.</a:t>
            </a:r>
          </a:p>
        </p:txBody>
      </p:sp>
    </p:spTree>
    <p:extLst>
      <p:ext uri="{BB962C8B-B14F-4D97-AF65-F5344CB8AC3E}">
        <p14:creationId xmlns:p14="http://schemas.microsoft.com/office/powerpoint/2010/main" val="104326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Comparability 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 graph  G  is a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comparability graph </a:t>
            </a:r>
            <a:r>
              <a:rPr lang="en-US" sz="2400" dirty="0" smtClean="0">
                <a:latin typeface="Comic Sans MS" pitchFamily="66" charset="0"/>
              </a:rPr>
              <a:t>when there is a partial order  P  on the same ground set so that  </a:t>
            </a:r>
            <a:r>
              <a:rPr lang="en-US" sz="2400" i="1" dirty="0" err="1" smtClean="0">
                <a:latin typeface="Comic Sans MS" pitchFamily="66" charset="0"/>
              </a:rPr>
              <a:t>xy</a:t>
            </a:r>
            <a:r>
              <a:rPr lang="en-US" sz="2400" dirty="0" smtClean="0">
                <a:latin typeface="Comic Sans MS" pitchFamily="66" charset="0"/>
              </a:rPr>
              <a:t>  is an edge in  G  if and only if  </a:t>
            </a:r>
            <a:r>
              <a:rPr lang="en-US" sz="2400" i="1" dirty="0" smtClean="0">
                <a:latin typeface="Comic Sans MS" pitchFamily="66" charset="0"/>
              </a:rPr>
              <a:t>x</a:t>
            </a:r>
            <a:r>
              <a:rPr lang="en-US" sz="2400" dirty="0" smtClean="0">
                <a:latin typeface="Comic Sans MS" pitchFamily="66" charset="0"/>
              </a:rPr>
              <a:t>  and  </a:t>
            </a:r>
            <a:r>
              <a:rPr lang="en-US" sz="2400" i="1" dirty="0" smtClean="0">
                <a:latin typeface="Comic Sans MS" pitchFamily="66" charset="0"/>
              </a:rPr>
              <a:t>y</a:t>
            </a:r>
            <a:r>
              <a:rPr lang="en-US" sz="2400" dirty="0" smtClean="0">
                <a:latin typeface="Comic Sans MS" pitchFamily="66" charset="0"/>
              </a:rPr>
              <a:t>  are comparable in  P, i.e., either  </a:t>
            </a:r>
            <a:r>
              <a:rPr lang="en-US" sz="2400" i="1" dirty="0" smtClean="0">
                <a:latin typeface="Comic Sans MS" pitchFamily="66" charset="0"/>
              </a:rPr>
              <a:t>x</a:t>
            </a:r>
            <a:r>
              <a:rPr lang="en-US" sz="2400" dirty="0" smtClean="0">
                <a:latin typeface="Comic Sans MS" pitchFamily="66" charset="0"/>
              </a:rPr>
              <a:t> &lt; </a:t>
            </a:r>
            <a:r>
              <a:rPr lang="en-US" sz="2400" i="1" dirty="0" smtClean="0">
                <a:latin typeface="Comic Sans MS" pitchFamily="66" charset="0"/>
              </a:rPr>
              <a:t>y</a:t>
            </a:r>
            <a:r>
              <a:rPr lang="en-US" sz="2400" dirty="0" smtClean="0">
                <a:latin typeface="Comic Sans MS" pitchFamily="66" charset="0"/>
              </a:rPr>
              <a:t>  in  P  or  </a:t>
            </a:r>
            <a:r>
              <a:rPr lang="en-US" sz="2400" i="1" dirty="0" smtClean="0">
                <a:latin typeface="Comic Sans MS" pitchFamily="66" charset="0"/>
              </a:rPr>
              <a:t>y</a:t>
            </a:r>
            <a:r>
              <a:rPr lang="en-US" sz="2400" dirty="0" smtClean="0">
                <a:latin typeface="Comic Sans MS" pitchFamily="66" charset="0"/>
              </a:rPr>
              <a:t> &lt; </a:t>
            </a:r>
            <a:r>
              <a:rPr lang="en-US" sz="2400" i="1" dirty="0" smtClean="0">
                <a:latin typeface="Comic Sans MS" pitchFamily="66" charset="0"/>
              </a:rPr>
              <a:t>x</a:t>
            </a:r>
            <a:r>
              <a:rPr lang="en-US" sz="2400" dirty="0" smtClean="0">
                <a:latin typeface="Comic Sans MS" pitchFamily="66" charset="0"/>
              </a:rPr>
              <a:t>  in  P.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5" name="Picture 4" descr="comparability-gra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962400"/>
            <a:ext cx="38671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The List of 3-Irreducible </a:t>
            </a:r>
            <a:r>
              <a:rPr lang="en-US" sz="3200" dirty="0" err="1" smtClean="0">
                <a:latin typeface="Comic Sans MS" pitchFamily="66" charset="0"/>
              </a:rPr>
              <a:t>Posets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315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 </a:t>
            </a:r>
            <a:r>
              <a:rPr lang="en-US" sz="2400" dirty="0" smtClean="0">
                <a:latin typeface="Comic Sans MS" pitchFamily="66" charset="0"/>
              </a:rPr>
              <a:t>(Kelly and independently </a:t>
            </a:r>
            <a:r>
              <a:rPr lang="en-US" sz="2400" dirty="0" err="1" smtClean="0">
                <a:latin typeface="Comic Sans MS" pitchFamily="66" charset="0"/>
              </a:rPr>
              <a:t>byTrotter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and Moore)   The full list of all 3-irreducible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consists of the </a:t>
            </a:r>
            <a:r>
              <a:rPr lang="en-US" sz="2400" dirty="0" err="1" smtClean="0">
                <a:latin typeface="Comic Sans MS" pitchFamily="66" charset="0"/>
              </a:rPr>
              <a:t>posets</a:t>
            </a:r>
            <a:r>
              <a:rPr lang="en-US" sz="2400" dirty="0" smtClean="0">
                <a:latin typeface="Comic Sans MS" pitchFamily="66" charset="0"/>
              </a:rPr>
              <a:t> shown on the following </a:t>
            </a:r>
            <a:r>
              <a:rPr lang="en-US" sz="2400" dirty="0" smtClean="0">
                <a:latin typeface="Comic Sans MS" pitchFamily="66" charset="0"/>
              </a:rPr>
              <a:t>two slides</a:t>
            </a:r>
            <a:r>
              <a:rPr lang="en-US" sz="2400" dirty="0" smtClean="0">
                <a:latin typeface="Comic Sans MS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9611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Miscellaneous Examples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8" y="1840054"/>
            <a:ext cx="7271009" cy="462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Infinite Families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676401"/>
            <a:ext cx="4599732" cy="497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Transitive Orientations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133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Alternatively, a graph  G  is a comparability graph if  G  can be transitively oriented.  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5" name="Picture 4" descr="to-gra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352800"/>
            <a:ext cx="18764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6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Forbidden 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Exercise</a:t>
            </a:r>
            <a:r>
              <a:rPr lang="en-US" sz="2400" dirty="0" smtClean="0">
                <a:latin typeface="Comic Sans MS" pitchFamily="66" charset="0"/>
              </a:rPr>
              <a:t>  Evidently, if  G is a comparability graph, then so is every induced </a:t>
            </a:r>
            <a:r>
              <a:rPr lang="en-US" sz="2400" dirty="0" err="1" smtClean="0">
                <a:latin typeface="Comic Sans MS" pitchFamily="66" charset="0"/>
              </a:rPr>
              <a:t>subgraph</a:t>
            </a:r>
            <a:r>
              <a:rPr lang="en-US" sz="2400" dirty="0" smtClean="0">
                <a:latin typeface="Comic Sans MS" pitchFamily="66" charset="0"/>
              </a:rPr>
              <a:t> of  G.  However, the graph shown below is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US" sz="2400" dirty="0" smtClean="0">
                <a:latin typeface="Comic Sans MS" pitchFamily="66" charset="0"/>
              </a:rPr>
              <a:t> a comparability graph.  However, delete any vertex and the remaining graph is then a comparability graph. 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6" name="Picture 5" descr="non-comparability-gra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4267200"/>
            <a:ext cx="22098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8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Incomparability Graphs</a:t>
            </a:r>
            <a:endParaRPr lang="en-US" sz="3600" dirty="0">
              <a:latin typeface="Comic Sans MS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851" y="3886200"/>
            <a:ext cx="5002297" cy="237052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9600" y="16764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Definition</a:t>
            </a:r>
            <a:r>
              <a:rPr lang="en-US" sz="2400" dirty="0" smtClean="0">
                <a:latin typeface="Comic Sans MS" pitchFamily="66" charset="0"/>
              </a:rPr>
              <a:t>  A graph  G  is called an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incomparability</a:t>
            </a:r>
            <a:r>
              <a:rPr lang="en-US" sz="2400" dirty="0" smtClean="0">
                <a:latin typeface="Comic Sans MS" pitchFamily="66" charset="0"/>
              </a:rPr>
              <a:t> graph when it is the complement of a comparability graph.  Here we show on the left a </a:t>
            </a:r>
            <a:r>
              <a:rPr lang="en-US" sz="2400" dirty="0" err="1" smtClean="0">
                <a:latin typeface="Comic Sans MS" pitchFamily="66" charset="0"/>
              </a:rPr>
              <a:t>poset</a:t>
            </a:r>
            <a:r>
              <a:rPr lang="en-US" sz="2400" dirty="0" smtClean="0">
                <a:latin typeface="Comic Sans MS" pitchFamily="66" charset="0"/>
              </a:rPr>
              <a:t>  P, while its comparability graph is in the middle and its incomparability graph is on the right.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Natural Question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5800" y="2209800"/>
            <a:ext cx="76962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Question   </a:t>
            </a:r>
            <a:r>
              <a:rPr lang="en-US" sz="2400" dirty="0" smtClean="0">
                <a:latin typeface="Comic Sans MS" pitchFamily="66" charset="0"/>
              </a:rPr>
              <a:t>We learned (although the proof was not given) that it is  NP-complete to determine whether a graph is a cover graph.  On the other hand, it is natural to ask to hard it is to determine whether a graph is a comparability graph.  In this case, we will see that there is a polynomial time algorithm that will provide the answer.</a:t>
            </a:r>
            <a:endParaRPr lang="en-US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73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Comparability Testing Graphs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5800" y="1981200"/>
            <a:ext cx="76962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Definition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With a graph  G, we associate a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comparability testing graph  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CT(G)  whose vertices are the ordered pairs of adjacent vertices of  G, i.e., for every edge  e = 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xy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in  G, we have both  (x, y)  and  (y, x)  as vertices in  CT(G).  The edges of  CT(G)  correspond to induced paths on three vertices in  G.  When  x, y and  z  are distinct vertices which induce a path with  x  not adjacent to  z, we make (x, y)  adjacent to (z, y)  in  CT(G).  At the same time, we make  (y, x)  adjacent  to  (z, y).</a:t>
            </a:r>
            <a:endParaRPr lang="en-US" sz="2400" dirty="0">
              <a:solidFill>
                <a:prstClr val="black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46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Gallai’s</a:t>
            </a:r>
            <a:r>
              <a:rPr lang="en-US" sz="3200" dirty="0" smtClean="0">
                <a:latin typeface="Comic Sans MS" pitchFamily="66" charset="0"/>
              </a:rPr>
              <a:t> Classic Theorem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5800" y="1981200"/>
            <a:ext cx="76962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Theorem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(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Gallai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)  A graph  G  is a comparability graph if and only if there is no edge  e = 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xy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in  G  for which both  (x, y)  and  (y, x)  belong to the same component of the comparability testing graph  CT(G).</a:t>
            </a:r>
          </a:p>
          <a:p>
            <a:pPr lvl="0"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Remark 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It follows that the question:  Is  G  a comparability graph can be answered in time  O(n</a:t>
            </a:r>
            <a:r>
              <a:rPr lang="en-US" sz="2400" baseline="30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)  where  n  is the number of vertices in  G.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71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Partitive</a:t>
            </a:r>
            <a:r>
              <a:rPr lang="en-US" sz="3200" dirty="0" smtClean="0">
                <a:latin typeface="Comic Sans MS" pitchFamily="66" charset="0"/>
              </a:rPr>
              <a:t> Subsets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5800" y="1752600"/>
            <a:ext cx="7696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Definition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A subset  S  of vertices in a graph  G  is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partitive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if for every vertex  x  which does not belong to  S, either (1)  x  is adjacent to every vertex of  S, or (2)  x  is adjacent to no vertices in  S.  A singleton set is always 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partitive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, as is the set  V  of all vertices in  G.  Any other 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partitive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set is non-trivial.</a:t>
            </a:r>
          </a:p>
          <a:p>
            <a:pPr lvl="0">
              <a:spcBef>
                <a:spcPct val="50000"/>
              </a:spcBef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Corollary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 If  P  and  Q  are two partial orders in the same ground set and they yield the same 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comparablity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graph,  then there is a sequence  P = P</a:t>
            </a:r>
            <a:r>
              <a:rPr lang="en-US" sz="2400" b="1" baseline="-25000" dirty="0" smtClean="0">
                <a:solidFill>
                  <a:prstClr val="black"/>
                </a:solidFill>
                <a:latin typeface="Comic Sans MS" pitchFamily="66" charset="0"/>
              </a:rPr>
              <a:t>0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,P</a:t>
            </a:r>
            <a:r>
              <a:rPr lang="en-US" sz="2400" b="1" baseline="-25000" dirty="0" smtClean="0">
                <a:solidFill>
                  <a:prstClr val="black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,…,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US" sz="2400" b="1" baseline="-25000" dirty="0" err="1" smtClean="0">
                <a:solidFill>
                  <a:prstClr val="black"/>
                </a:solidFill>
                <a:latin typeface="Comic Sans MS" pitchFamily="66" charset="0"/>
              </a:rPr>
              <a:t>t</a:t>
            </a:r>
            <a:r>
              <a:rPr lang="en-US" sz="24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= Q, where  P</a:t>
            </a:r>
            <a:r>
              <a:rPr lang="en-US" sz="2400" b="1" baseline="-25000" dirty="0" smtClean="0">
                <a:solidFill>
                  <a:prstClr val="black"/>
                </a:solidFill>
                <a:latin typeface="Comic Sans MS" pitchFamily="66" charset="0"/>
              </a:rPr>
              <a:t>i+1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 is obtained from P</a:t>
            </a:r>
            <a:r>
              <a:rPr lang="en-US" sz="2400" baseline="-25000" dirty="0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by inverting a </a:t>
            </a:r>
            <a:r>
              <a:rPr lang="en-US" sz="2400" dirty="0" err="1" smtClean="0">
                <a:solidFill>
                  <a:prstClr val="black"/>
                </a:solidFill>
                <a:latin typeface="Comic Sans MS" pitchFamily="66" charset="0"/>
              </a:rPr>
              <a:t>partitive</a:t>
            </a:r>
            <a:r>
              <a:rPr lang="en-US" sz="2400" dirty="0" smtClean="0">
                <a:solidFill>
                  <a:prstClr val="black"/>
                </a:solidFill>
                <a:latin typeface="Comic Sans MS" pitchFamily="66" charset="0"/>
              </a:rPr>
              <a:t> set.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34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1002</TotalTime>
  <Words>1211</Words>
  <Application>Microsoft Office PowerPoint</Application>
  <PresentationFormat>On-screen Show (4:3)</PresentationFormat>
  <Paragraphs>51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Krakow, Summer 2011</vt:lpstr>
      <vt:lpstr>Comparability Graphs</vt:lpstr>
      <vt:lpstr>Transitive Orientations</vt:lpstr>
      <vt:lpstr>Forbidden Graphs</vt:lpstr>
      <vt:lpstr>Incomparability Graphs</vt:lpstr>
      <vt:lpstr>Natural Question</vt:lpstr>
      <vt:lpstr>Comparability Testing Graphs</vt:lpstr>
      <vt:lpstr>Gallai’s Classic Theorem</vt:lpstr>
      <vt:lpstr>Partitive Subsets</vt:lpstr>
      <vt:lpstr>Comparability Invariants</vt:lpstr>
      <vt:lpstr>Testing  dim(P) ≤ 2 </vt:lpstr>
      <vt:lpstr>Gallai’s List of Forbidden Graphs</vt:lpstr>
      <vt:lpstr>Families of Forbidden Graphs - I</vt:lpstr>
      <vt:lpstr>Families of Forbidden Graphs - II</vt:lpstr>
      <vt:lpstr>Families of Forbidden Graphs - III</vt:lpstr>
      <vt:lpstr>Gallai’s Theorem</vt:lpstr>
      <vt:lpstr>Characterizing Interval Graphs</vt:lpstr>
      <vt:lpstr>Forbidden Subgraphs for Interval Graphs</vt:lpstr>
      <vt:lpstr>The List of 3-Irreducible Posets</vt:lpstr>
      <vt:lpstr>The List of 3-Irreducible Posets</vt:lpstr>
      <vt:lpstr>Miscellaneous Examples</vt:lpstr>
      <vt:lpstr>Infinite Families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trotter</dc:creator>
  <cp:lastModifiedBy>William T. Trotter</cp:lastModifiedBy>
  <cp:revision>99</cp:revision>
  <dcterms:created xsi:type="dcterms:W3CDTF">2008-03-07T17:39:56Z</dcterms:created>
  <dcterms:modified xsi:type="dcterms:W3CDTF">2011-05-31T11:31:15Z</dcterms:modified>
</cp:coreProperties>
</file>