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8" r:id="rId2"/>
    <p:sldId id="260" r:id="rId3"/>
    <p:sldId id="262" r:id="rId4"/>
    <p:sldId id="304" r:id="rId5"/>
    <p:sldId id="308" r:id="rId6"/>
    <p:sldId id="319" r:id="rId7"/>
    <p:sldId id="318" r:id="rId8"/>
    <p:sldId id="337" r:id="rId9"/>
    <p:sldId id="338" r:id="rId10"/>
    <p:sldId id="385" r:id="rId11"/>
    <p:sldId id="339" r:id="rId12"/>
    <p:sldId id="340" r:id="rId13"/>
    <p:sldId id="341" r:id="rId14"/>
    <p:sldId id="342" r:id="rId15"/>
    <p:sldId id="343" r:id="rId16"/>
    <p:sldId id="344" r:id="rId17"/>
    <p:sldId id="387" r:id="rId18"/>
    <p:sldId id="382" r:id="rId19"/>
    <p:sldId id="383" r:id="rId20"/>
    <p:sldId id="384" r:id="rId21"/>
    <p:sldId id="345" r:id="rId22"/>
    <p:sldId id="346" r:id="rId23"/>
    <p:sldId id="388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7" r:id="rId33"/>
    <p:sldId id="358" r:id="rId34"/>
    <p:sldId id="359" r:id="rId35"/>
    <p:sldId id="360" r:id="rId36"/>
    <p:sldId id="362" r:id="rId37"/>
    <p:sldId id="363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86" r:id="rId48"/>
    <p:sldId id="375" r:id="rId49"/>
    <p:sldId id="377" r:id="rId50"/>
    <p:sldId id="378" r:id="rId51"/>
    <p:sldId id="376" r:id="rId52"/>
    <p:sldId id="379" r:id="rId53"/>
    <p:sldId id="380" r:id="rId54"/>
    <p:sldId id="38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934-4774-4DCD-9850-FB56A8FA067F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3A72-3237-4E3E-AB2C-2D30741F0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A7C758-B0B6-4A46-82DB-63ACDA159B21}" type="datetimeFigureOut">
              <a:rPr lang="en-US" smtClean="0"/>
              <a:pPr/>
              <a:t>5/28/2011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ECD829-C91A-4B91-8F4A-33CB5B0C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Krakow, Summer 2011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777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Schnyder’s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Theorem and Relatives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en-US" dirty="0" smtClean="0"/>
          </a:p>
          <a:p>
            <a:pPr algn="ctr"/>
            <a:endParaRPr lang="en-US" sz="3200" dirty="0" smtClean="0">
              <a:latin typeface="Comic Sans MS" pitchFamily="66" charset="0"/>
            </a:endParaRPr>
          </a:p>
          <a:p>
            <a:pPr algn="ctr"/>
            <a:r>
              <a:rPr lang="en-US" sz="3200" dirty="0" smtClean="0">
                <a:latin typeface="Comic Sans MS" pitchFamily="66" charset="0"/>
              </a:rPr>
              <a:t>William T. Trotter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trotter@math.gatech.edu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mic Sans MS" pitchFamily="66" charset="0"/>
              </a:rPr>
              <a:t>Schnyder’s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Theorem – The Hard Part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133600"/>
            <a:ext cx="69342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447800" y="28194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Theorem</a:t>
            </a:r>
            <a:r>
              <a:rPr lang="en-US" sz="2400" dirty="0" smtClean="0">
                <a:latin typeface="Comic Sans MS" pitchFamily="66" charset="0"/>
              </a:rPr>
              <a:t>  (</a:t>
            </a: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, 1989)  If  G  </a:t>
            </a:r>
            <a:r>
              <a:rPr lang="en-US" sz="2400" dirty="0">
                <a:latin typeface="Comic Sans MS" pitchFamily="66" charset="0"/>
              </a:rPr>
              <a:t>is </a:t>
            </a:r>
            <a:r>
              <a:rPr lang="en-US" sz="2400" dirty="0" smtClean="0">
                <a:latin typeface="Comic Sans MS" pitchFamily="66" charset="0"/>
              </a:rPr>
              <a:t>planar, then the </a:t>
            </a:r>
            <a:r>
              <a:rPr lang="en-US" sz="2400" dirty="0">
                <a:latin typeface="Comic Sans MS" pitchFamily="66" charset="0"/>
              </a:rPr>
              <a:t>dimension of its incidence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is at most  3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Without loss of generality,  G  is maximal planar, i.e.,  G  is a triangulation.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Outline for the Hard Part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153400" cy="3429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labelings</a:t>
            </a:r>
            <a:r>
              <a:rPr lang="en-US" sz="2400" dirty="0">
                <a:latin typeface="Comic Sans MS" pitchFamily="66" charset="0"/>
              </a:rPr>
              <a:t> of rooted planar triangulations.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Uniform angle lemma.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Directed paths witnessing  3-connectivity.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Explicit decomposition of edges </a:t>
            </a:r>
            <a:r>
              <a:rPr lang="en-US" sz="2400" dirty="0">
                <a:latin typeface="Comic Sans MS" pitchFamily="66" charset="0"/>
              </a:rPr>
              <a:t>into 3 forests.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Inclusion </a:t>
            </a:r>
            <a:r>
              <a:rPr lang="en-US" sz="2400" dirty="0" smtClean="0">
                <a:latin typeface="Comic Sans MS" pitchFamily="66" charset="0"/>
              </a:rPr>
              <a:t>property for regions.</a:t>
            </a:r>
            <a:endParaRPr lang="en-US" sz="2400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Three auxiliary partial </a:t>
            </a:r>
            <a:r>
              <a:rPr lang="en-US" sz="2400" dirty="0" smtClean="0">
                <a:latin typeface="Comic Sans MS" pitchFamily="66" charset="0"/>
              </a:rPr>
              <a:t>orders.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Linear extensions determine a </a:t>
            </a:r>
            <a:r>
              <a:rPr lang="en-US" sz="2400" dirty="0" err="1" smtClean="0">
                <a:latin typeface="Comic Sans MS" pitchFamily="66" charset="0"/>
              </a:rPr>
              <a:t>realizer</a:t>
            </a:r>
            <a:r>
              <a:rPr lang="en-US" sz="2400" dirty="0" smtClean="0">
                <a:latin typeface="Comic Sans MS" pitchFamily="66" charset="0"/>
              </a:rPr>
              <a:t> of  P.</a:t>
            </a:r>
            <a:endParaRPr lang="en-US" sz="2400" dirty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Schnyder</a:t>
            </a:r>
            <a:r>
              <a:rPr lang="en-US" sz="3200" dirty="0" smtClean="0">
                <a:latin typeface="Comic Sans MS" pitchFamily="66" charset="0"/>
              </a:rPr>
              <a:t> Labeling of a Triangulation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405" name="Picture 5" descr="normallabellin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399"/>
            <a:ext cx="4800600" cy="493620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Each </a:t>
            </a:r>
            <a:r>
              <a:rPr lang="en-US" sz="3200" dirty="0" smtClean="0">
                <a:latin typeface="Comic Sans MS" pitchFamily="66" charset="0"/>
              </a:rPr>
              <a:t>interior face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5482" name="Picture 10" descr="labellingdef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667000"/>
            <a:ext cx="3428212" cy="24765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410200" y="2667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angles of each interior triangle are labeled in clockwise order  0, 1 and 2.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Each </a:t>
            </a:r>
            <a:r>
              <a:rPr lang="en-US" sz="3200" dirty="0" smtClean="0">
                <a:latin typeface="Comic Sans MS" pitchFamily="66" charset="0"/>
              </a:rPr>
              <a:t>Exterior Vertex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08901" name="Picture 5" descr="labellingdef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3962400" cy="2944073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876800" y="2895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each 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= 0, 1, 2, all angles incident with exterior vertex  v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 are labeled 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Each </a:t>
            </a:r>
            <a:r>
              <a:rPr lang="en-US" sz="3600" dirty="0" smtClean="0">
                <a:latin typeface="Comic Sans MS" pitchFamily="66" charset="0"/>
              </a:rPr>
              <a:t>Interior Vertex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10949" name="Picture 5" descr="labellingde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250485" cy="37719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105400" y="19812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each interior vertex  x, the angles incident with  x  are labeled in clockwise order as a non-empty block of 0’s, followed by a non-empty block of 1’s and then a non-empty block of 2’s.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Schnyder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Labelings</a:t>
            </a:r>
            <a:r>
              <a:rPr lang="en-US" sz="3200" dirty="0" smtClean="0">
                <a:latin typeface="Comic Sans MS" pitchFamily="66" charset="0"/>
              </a:rPr>
              <a:t> Exist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19200" y="33528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Lemma</a:t>
            </a:r>
            <a:r>
              <a:rPr lang="en-US" sz="2400" dirty="0" smtClean="0">
                <a:latin typeface="Comic Sans MS" pitchFamily="66" charset="0"/>
              </a:rPr>
              <a:t>  Every </a:t>
            </a:r>
            <a:r>
              <a:rPr lang="en-US" sz="2400" dirty="0">
                <a:latin typeface="Comic Sans MS" pitchFamily="66" charset="0"/>
              </a:rPr>
              <a:t>rooted planar triangulation admits a </a:t>
            </a: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labeling.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Schnyder</a:t>
            </a:r>
            <a:r>
              <a:rPr lang="en-US" sz="3200" dirty="0" smtClean="0">
                <a:latin typeface="Comic Sans MS" pitchFamily="66" charset="0"/>
              </a:rPr>
              <a:t> Labeling of a Triangulation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405" name="Picture 5" descr="normallabellin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399"/>
            <a:ext cx="4800600" cy="493620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Case 1:  Separating Triangle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10949" name="Picture 5" descr="labellingde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9" y="2057400"/>
            <a:ext cx="5278981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Remove Separating Triangle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10949" name="Picture 5" descr="labellingde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7239000" cy="403168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The Dimension of a </a:t>
            </a:r>
            <a:r>
              <a:rPr lang="en-US" sz="3200" dirty="0" err="1">
                <a:latin typeface="Comic Sans MS" pitchFamily="66" charset="0"/>
              </a:rPr>
              <a:t>Poset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43400" y="24384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L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 = b &lt; e &lt; a &lt; d &lt; g &lt; c &lt; f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L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= a &lt; c &lt; b &lt; d &lt; g &lt; e &lt; f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L</a:t>
            </a:r>
            <a:r>
              <a:rPr lang="en-US" sz="2400" baseline="-25000" dirty="0">
                <a:latin typeface="Comic Sans MS" pitchFamily="66" charset="0"/>
              </a:rPr>
              <a:t>3</a:t>
            </a:r>
            <a:r>
              <a:rPr lang="en-US" sz="2400" dirty="0">
                <a:latin typeface="Comic Sans MS" pitchFamily="66" charset="0"/>
              </a:rPr>
              <a:t> = a &lt; c &lt; b &lt; e &lt; f &lt; d &lt; 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4495800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dimension</a:t>
            </a:r>
            <a:r>
              <a:rPr lang="en-US" sz="2400" dirty="0">
                <a:latin typeface="Comic Sans MS" pitchFamily="66" charset="0"/>
              </a:rPr>
              <a:t> of a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is the minimum size of a </a:t>
            </a:r>
            <a:r>
              <a:rPr lang="en-US" sz="2400" dirty="0" err="1">
                <a:latin typeface="Comic Sans MS" pitchFamily="66" charset="0"/>
              </a:rPr>
              <a:t>realizer</a:t>
            </a:r>
            <a:r>
              <a:rPr lang="en-US" sz="2400" dirty="0">
                <a:latin typeface="Comic Sans MS" pitchFamily="66" charset="0"/>
              </a:rPr>
              <a:t>.   This </a:t>
            </a:r>
            <a:r>
              <a:rPr lang="en-US" sz="2400" dirty="0" err="1">
                <a:latin typeface="Comic Sans MS" pitchFamily="66" charset="0"/>
              </a:rPr>
              <a:t>realizer</a:t>
            </a:r>
            <a:r>
              <a:rPr lang="en-US" sz="2400" dirty="0">
                <a:latin typeface="Comic Sans MS" pitchFamily="66" charset="0"/>
              </a:rPr>
              <a:t> shows   dim(P)  ≤  3.  In fact,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                             dim(P)  =  3</a:t>
            </a:r>
          </a:p>
        </p:txBody>
      </p:sp>
      <p:pic>
        <p:nvPicPr>
          <p:cNvPr id="5127" name="Picture 7" descr="posetfig-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6946" y="2209800"/>
            <a:ext cx="1913358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Case 2:  No Separating Triangles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10949" name="Picture 5" descr="labellingde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800600" cy="5114251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334000" y="19812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neighbors of  v</a:t>
            </a:r>
            <a:r>
              <a:rPr lang="en-US" sz="2400" baseline="-25000" dirty="0" smtClean="0">
                <a:latin typeface="Comic Sans MS" pitchFamily="66" charset="0"/>
              </a:rPr>
              <a:t>0</a:t>
            </a:r>
            <a:r>
              <a:rPr lang="en-US" sz="2400" dirty="0" smtClean="0">
                <a:latin typeface="Comic Sans MS" pitchFamily="66" charset="0"/>
              </a:rPr>
              <a:t>  form a path from  v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to  v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.  The only chord on this path is the edge  v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v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Choose a neighbor  x of v</a:t>
            </a:r>
            <a:r>
              <a:rPr lang="en-US" sz="2400" baseline="-25000" dirty="0" smtClean="0">
                <a:latin typeface="Comic Sans MS" pitchFamily="66" charset="0"/>
              </a:rPr>
              <a:t>0</a:t>
            </a:r>
            <a:r>
              <a:rPr lang="en-US" sz="2400" dirty="0" smtClean="0">
                <a:latin typeface="Comic Sans MS" pitchFamily="66" charset="0"/>
              </a:rPr>
              <a:t>, distinct from v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and v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.  Then contract the edge v</a:t>
            </a:r>
            <a:r>
              <a:rPr lang="en-US" sz="2400" baseline="-25000" dirty="0" smtClean="0">
                <a:latin typeface="Comic Sans MS" pitchFamily="66" charset="0"/>
              </a:rPr>
              <a:t>0 </a:t>
            </a:r>
            <a:r>
              <a:rPr lang="en-US" sz="2400" dirty="0" smtClean="0">
                <a:latin typeface="Comic Sans MS" pitchFamily="66" charset="0"/>
              </a:rPr>
              <a:t>x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Uniform Angles on a Cycle</a:t>
            </a:r>
          </a:p>
        </p:txBody>
      </p:sp>
      <p:pic>
        <p:nvPicPr>
          <p:cNvPr id="109573" name="Picture 5" descr="uniform_ang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81200"/>
            <a:ext cx="4267200" cy="3877544"/>
          </a:xfrm>
          <a:noFill/>
          <a:ln/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096000" y="20574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Uniform 0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867400" y="53340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Uniform  1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81000" y="39624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Uniform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Uniform Angle Lemma 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143000" y="2743200"/>
            <a:ext cx="685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Lemma</a:t>
            </a:r>
            <a:r>
              <a:rPr lang="en-US" sz="2400" dirty="0" smtClean="0">
                <a:latin typeface="Comic Sans MS" pitchFamily="66" charset="0"/>
              </a:rPr>
              <a:t>  If  </a:t>
            </a:r>
            <a:r>
              <a:rPr lang="en-US" sz="2400" dirty="0">
                <a:latin typeface="Comic Sans MS" pitchFamily="66" charset="0"/>
              </a:rPr>
              <a:t>T  is a rooted planar triangulation,  C  is a cycle in T, and  L  is a </a:t>
            </a: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>
                <a:latin typeface="Comic Sans MS" pitchFamily="66" charset="0"/>
              </a:rPr>
              <a:t>labeling of  T, then for each  </a:t>
            </a:r>
            <a:r>
              <a:rPr lang="en-US" sz="24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= </a:t>
            </a:r>
            <a:r>
              <a:rPr lang="en-US" sz="2400" dirty="0" smtClean="0">
                <a:latin typeface="Comic Sans MS" pitchFamily="66" charset="0"/>
              </a:rPr>
              <a:t>0, 1, 2, </a:t>
            </a:r>
            <a:r>
              <a:rPr lang="en-US" sz="2400" dirty="0">
                <a:latin typeface="Comic Sans MS" pitchFamily="66" charset="0"/>
              </a:rPr>
              <a:t>there is a uniform  </a:t>
            </a:r>
            <a:r>
              <a:rPr lang="en-US" sz="24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 on  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Cycles and Uniform Angles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405" name="Picture 5" descr="normallabellin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399"/>
            <a:ext cx="4800600" cy="493620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Suppose  C  has no Uniform 0</a:t>
            </a:r>
          </a:p>
        </p:txBody>
      </p:sp>
      <p:pic>
        <p:nvPicPr>
          <p:cNvPr id="234500" name="Picture 4" descr="uniform_cy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3478326" cy="38100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029200" y="1981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Suppose</a:t>
            </a:r>
            <a:r>
              <a:rPr lang="en-US" sz="2400" dirty="0" smtClean="0">
                <a:latin typeface="Comic Sans MS" pitchFamily="66" charset="0"/>
              </a:rPr>
              <a:t>  C  is the smallest cycle (in terms of the number of enclosed faces) for which there is some 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 so that  C  does not contain  a uniform 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.  Without loss of generality, we assume  C  has no uniform  0.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Case 1:  C  has a Chord</a:t>
            </a:r>
          </a:p>
        </p:txBody>
      </p:sp>
      <p:pic>
        <p:nvPicPr>
          <p:cNvPr id="164874" name="Picture 10" descr="chordcase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3895725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715000" y="22098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Both the top part and the bottom part have uniform  0’s, so they must occur where the chord cuts the cycle  C.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Uniform 0 on Top Part</a:t>
            </a:r>
          </a:p>
        </p:txBody>
      </p:sp>
      <p:pic>
        <p:nvPicPr>
          <p:cNvPr id="168968" name="Picture 8" descr="chordcas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60147"/>
            <a:ext cx="3238500" cy="3547305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257800" y="23622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We assume first that the uniform  0  in the top part occurs in the left corner as shown (the argument is dual in the other case).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Uniform 0  on Bottom Part</a:t>
            </a:r>
          </a:p>
        </p:txBody>
      </p:sp>
      <p:pic>
        <p:nvPicPr>
          <p:cNvPr id="172040" name="Picture 8" descr="chordcas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83947"/>
            <a:ext cx="3238500" cy="3547305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791200" y="24384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uniform  0 in the bottom part must then be in the right corner.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 Contradiction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75108" name="Picture 4" descr="chordcas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3238500" cy="3547305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495800" y="2209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Consider the two triangle faces that are incident with the chord.   Their clockwise labeling results in violations of the consecutive block property at the endpoints of the chord.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Case 2:  C has No Chords</a:t>
            </a:r>
          </a:p>
        </p:txBody>
      </p:sp>
      <p:pic>
        <p:nvPicPr>
          <p:cNvPr id="178184" name="Picture 8" descr="nochordscas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914775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410200" y="25908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every edge  e = </a:t>
            </a:r>
            <a:r>
              <a:rPr lang="en-US" sz="2400" dirty="0" err="1" smtClean="0">
                <a:latin typeface="Comic Sans MS" pitchFamily="66" charset="0"/>
              </a:rPr>
              <a:t>xy</a:t>
            </a:r>
            <a:r>
              <a:rPr lang="en-US" sz="2400" dirty="0" smtClean="0">
                <a:latin typeface="Comic Sans MS" pitchFamily="66" charset="0"/>
              </a:rPr>
              <a:t>  on the cycle  C, there is a vertex  z  interior to  C  so that  xyz  is a triangle face.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 Modest Question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Question</a:t>
            </a:r>
            <a:r>
              <a:rPr lang="en-US" sz="2400" dirty="0" smtClean="0">
                <a:latin typeface="Comic Sans MS" pitchFamily="66" charset="0"/>
              </a:rPr>
              <a:t>   Why should someone whose primary focus is graph theory be at all interested in the subject of dimension for partially ordered sets?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Remove a Boundary Edge</a:t>
            </a:r>
          </a:p>
        </p:txBody>
      </p:sp>
      <p:pic>
        <p:nvPicPr>
          <p:cNvPr id="181256" name="Picture 8" descr="nochordscas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336" y="1828800"/>
            <a:ext cx="3811302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4102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remaining cycle has fewer faces, so it has a uniform  0.   This angle must be incident with the edge that has been removed.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Without Loss of Generality</a:t>
            </a:r>
          </a:p>
        </p:txBody>
      </p:sp>
      <p:pic>
        <p:nvPicPr>
          <p:cNvPr id="222213" name="Picture 5" descr="nochordscas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3811302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334000" y="2514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We assume first that the uniform  0  is on the left, as shown.  Again, the other case is dual.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Continue Around Cycle</a:t>
            </a:r>
          </a:p>
        </p:txBody>
      </p:sp>
      <p:pic>
        <p:nvPicPr>
          <p:cNvPr id="184328" name="Picture 8" descr="nochordscase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936" y="1752600"/>
            <a:ext cx="3811302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105400" y="2514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argument continues around the cycle until all triangles incident with boundary edges are labeled as shown.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The Contradiction</a:t>
            </a:r>
          </a:p>
        </p:txBody>
      </p:sp>
      <p:pic>
        <p:nvPicPr>
          <p:cNvPr id="231429" name="Picture 5" descr="nochordscase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3811302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876800" y="2362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Now remove any edge from  C.   The smaller cycle does not have a uniform  2.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Three Special Edges</a:t>
            </a:r>
          </a:p>
        </p:txBody>
      </p:sp>
      <p:pic>
        <p:nvPicPr>
          <p:cNvPr id="112646" name="Picture 6" descr="3neighbo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4438650" cy="2411697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334000" y="2590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Each interior vertex has three special edges leading to distinguished neighbors.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Orienting the Interior </a:t>
            </a:r>
            <a:r>
              <a:rPr lang="en-US" sz="3200" dirty="0">
                <a:latin typeface="Comic Sans MS" pitchFamily="66" charset="0"/>
              </a:rPr>
              <a:t>Edges</a:t>
            </a:r>
          </a:p>
        </p:txBody>
      </p:sp>
      <p:pic>
        <p:nvPicPr>
          <p:cNvPr id="187401" name="Picture 9" descr="colored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4019550" cy="348615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876800" y="22860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Each interior edge has two common labels on one end and two differing labels on the other.  This defines an orientation of all interior edges.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Red Path from an Interior Vertex</a:t>
            </a:r>
          </a:p>
        </p:txBody>
      </p:sp>
      <p:pic>
        <p:nvPicPr>
          <p:cNvPr id="124933" name="Picture 5" descr="red_cycle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133600"/>
            <a:ext cx="2819400" cy="3968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Red Path from an Interior Vertex</a:t>
            </a:r>
          </a:p>
        </p:txBody>
      </p:sp>
      <p:pic>
        <p:nvPicPr>
          <p:cNvPr id="128008" name="Picture 8" descr="red_cycle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2952750" cy="467593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Red Cycle of Interior Vertices??</a:t>
            </a:r>
          </a:p>
        </p:txBody>
      </p:sp>
      <p:pic>
        <p:nvPicPr>
          <p:cNvPr id="137223" name="Picture 7" descr="red_cycle_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4046059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029200" y="2819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Such a cycle cannot occur because it would violate the Uniform Angle Lemma.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Red Path Ends at Exterior Vertex  </a:t>
            </a:r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0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41317" name="Picture 5" descr="red_pa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3810000" cy="489961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Incidence </a:t>
            </a:r>
            <a:r>
              <a:rPr lang="en-US" sz="3200" dirty="0" err="1">
                <a:latin typeface="Comic Sans MS" pitchFamily="66" charset="0"/>
              </a:rPr>
              <a:t>Posets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9700" name="Picture 4" descr="incidence_pos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64890"/>
            <a:ext cx="7158038" cy="332678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Red and Green Paths Intersect??</a:t>
            </a:r>
          </a:p>
        </p:txBody>
      </p:sp>
      <p:pic>
        <p:nvPicPr>
          <p:cNvPr id="144392" name="Picture 8" descr="red_green_path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878630" cy="42672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029200" y="2438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Two paths from an interior vertex cannot intersect, as this would again violate the Uniform Angle Lemma.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Three </a:t>
            </a:r>
            <a:r>
              <a:rPr lang="en-US" sz="3200" dirty="0" smtClean="0">
                <a:latin typeface="Comic Sans MS" pitchFamily="66" charset="0"/>
              </a:rPr>
              <a:t>Paths and Three Regions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16741" name="Picture 5" descr="3path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419600" cy="4561628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810000" y="19812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each interior vertex  x, the three </a:t>
            </a:r>
            <a:r>
              <a:rPr lang="en-US" sz="2400" dirty="0" err="1" smtClean="0">
                <a:latin typeface="Comic Sans MS" pitchFamily="66" charset="0"/>
              </a:rPr>
              <a:t>pairwise</a:t>
            </a:r>
            <a:r>
              <a:rPr lang="en-US" sz="2400" dirty="0" smtClean="0">
                <a:latin typeface="Comic Sans MS" pitchFamily="66" charset="0"/>
              </a:rPr>
              <a:t> disjoint paths to the exterior vertices determine three regions  S</a:t>
            </a:r>
            <a:r>
              <a:rPr lang="en-US" sz="2400" baseline="-25000" dirty="0" smtClean="0">
                <a:latin typeface="Comic Sans MS" pitchFamily="66" charset="0"/>
              </a:rPr>
              <a:t>0</a:t>
            </a:r>
            <a:r>
              <a:rPr lang="en-US" sz="2400" dirty="0" smtClean="0">
                <a:latin typeface="Comic Sans MS" pitchFamily="66" charset="0"/>
              </a:rPr>
              <a:t>(x), S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(x)  and S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(x).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omic Sans MS" pitchFamily="66" charset="0"/>
              </a:rPr>
              <a:t>Inclusion Property for </a:t>
            </a:r>
            <a:r>
              <a:rPr lang="en-US" sz="3200" dirty="0" smtClean="0">
                <a:latin typeface="Comic Sans MS" pitchFamily="66" charset="0"/>
              </a:rPr>
              <a:t>Regions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47464" name="Picture 8" descr="contain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419600" cy="4561628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962400" y="2362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each 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= 0, 1, 2, if  y is in  S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(x), then  S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(y)  is contained in  S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(x).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Explicit Partition into  3  Forests</a:t>
            </a:r>
          </a:p>
        </p:txBody>
      </p:sp>
      <p:pic>
        <p:nvPicPr>
          <p:cNvPr id="219144" name="Picture 8" descr="color_directions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4438444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Final Steps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77200" cy="3352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The regions define three inclusion orders on the vertex set.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Take three linear extensions.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Insert the edges as low as possible.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The resulting three linear extensions have the incidence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as their intersection.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Comic Sans MS" pitchFamily="66" charset="0"/>
              </a:rPr>
              <a:t>Thus,  dim(P) ≤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Grid Layouts of Planar Graphs</a:t>
            </a:r>
          </a:p>
        </p:txBody>
      </p:sp>
      <p:pic>
        <p:nvPicPr>
          <p:cNvPr id="203781" name="Picture 5" descr="grid_layou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09800"/>
            <a:ext cx="5624653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Labelings</a:t>
            </a:r>
            <a:r>
              <a:rPr lang="en-US" sz="3200" dirty="0" smtClean="0">
                <a:latin typeface="Comic Sans MS" pitchFamily="66" charset="0"/>
              </a:rPr>
              <a:t> Determine Embeddings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7315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Corollary</a:t>
            </a:r>
            <a:r>
              <a:rPr lang="en-US" sz="2400" dirty="0" smtClean="0">
                <a:latin typeface="Comic Sans MS" pitchFamily="66" charset="0"/>
              </a:rPr>
              <a:t>  (</a:t>
            </a: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, 1990)  For </a:t>
            </a:r>
            <a:r>
              <a:rPr lang="en-US" sz="2400" dirty="0">
                <a:latin typeface="Comic Sans MS" pitchFamily="66" charset="0"/>
              </a:rPr>
              <a:t>each interior vertex  x  and each  </a:t>
            </a:r>
            <a:r>
              <a:rPr lang="en-US" sz="24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= </a:t>
            </a:r>
            <a:r>
              <a:rPr lang="en-US" sz="2400" dirty="0" smtClean="0">
                <a:latin typeface="Comic Sans MS" pitchFamily="66" charset="0"/>
              </a:rPr>
              <a:t>0,1,2, </a:t>
            </a:r>
            <a:r>
              <a:rPr lang="en-US" sz="2400" dirty="0">
                <a:latin typeface="Comic Sans MS" pitchFamily="66" charset="0"/>
              </a:rPr>
              <a:t>let  </a:t>
            </a:r>
            <a:r>
              <a:rPr lang="en-US" sz="2400" dirty="0" err="1" smtClean="0">
                <a:latin typeface="Comic Sans MS" pitchFamily="66" charset="0"/>
              </a:rPr>
              <a:t>f</a:t>
            </a:r>
            <a:r>
              <a:rPr lang="en-US" sz="2400" baseline="-250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>
                <a:latin typeface="Comic Sans MS" pitchFamily="66" charset="0"/>
              </a:rPr>
              <a:t>denote the number of </a:t>
            </a:r>
            <a:r>
              <a:rPr lang="en-US" sz="2400" dirty="0" smtClean="0">
                <a:latin typeface="Comic Sans MS" pitchFamily="66" charset="0"/>
              </a:rPr>
              <a:t>faces </a:t>
            </a:r>
            <a:r>
              <a:rPr lang="en-US" sz="2400" dirty="0">
                <a:latin typeface="Comic Sans MS" pitchFamily="66" charset="0"/>
              </a:rPr>
              <a:t>in region  S</a:t>
            </a:r>
            <a:r>
              <a:rPr lang="en-US" sz="2400" baseline="-25000" dirty="0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(x).  Then place vertex  x  at the grid point  </a:t>
            </a:r>
            <a:r>
              <a:rPr lang="en-US" sz="2400" dirty="0" smtClean="0">
                <a:latin typeface="Comic Sans MS" pitchFamily="66" charset="0"/>
              </a:rPr>
              <a:t>(f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f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)  to obtain a grid embedding without edge crossings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 Partial Orders Separate Edges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Lemma</a:t>
            </a:r>
            <a:r>
              <a:rPr lang="en-US" sz="2400" dirty="0" smtClean="0">
                <a:latin typeface="Comic Sans MS" pitchFamily="66" charset="0"/>
              </a:rPr>
              <a:t>  The three partial orders “separate” edges.  If  e = </a:t>
            </a:r>
            <a:r>
              <a:rPr lang="en-US" sz="2400" dirty="0" err="1" smtClean="0">
                <a:latin typeface="Comic Sans MS" pitchFamily="66" charset="0"/>
              </a:rPr>
              <a:t>xy</a:t>
            </a:r>
            <a:r>
              <a:rPr lang="en-US" sz="2400" dirty="0" smtClean="0">
                <a:latin typeface="Comic Sans MS" pitchFamily="66" charset="0"/>
              </a:rPr>
              <a:t>  and  f = </a:t>
            </a:r>
            <a:r>
              <a:rPr lang="en-US" sz="2400" dirty="0" err="1" smtClean="0">
                <a:latin typeface="Comic Sans MS" pitchFamily="66" charset="0"/>
              </a:rPr>
              <a:t>zw</a:t>
            </a:r>
            <a:r>
              <a:rPr lang="en-US" sz="2400" dirty="0" smtClean="0">
                <a:latin typeface="Comic Sans MS" pitchFamily="66" charset="0"/>
              </a:rPr>
              <a:t> are edges with no common end points, then there is some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 for which either: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           </a:t>
            </a:r>
            <a:r>
              <a:rPr lang="en-US" sz="2400" dirty="0" err="1" smtClean="0">
                <a:latin typeface="Comic Sans MS" pitchFamily="66" charset="0"/>
              </a:rPr>
              <a:t>x,y</a:t>
            </a:r>
            <a:r>
              <a:rPr lang="en-US" sz="2400" dirty="0" smtClean="0">
                <a:latin typeface="Comic Sans MS" pitchFamily="66" charset="0"/>
              </a:rPr>
              <a:t>  &gt; z, w  in  P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 or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           z, w &gt; x, y  in  P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Algebraic </a:t>
            </a:r>
            <a:r>
              <a:rPr lang="en-US" sz="3200" dirty="0" smtClean="0">
                <a:latin typeface="Comic Sans MS" pitchFamily="66" charset="0"/>
              </a:rPr>
              <a:t>Structure for </a:t>
            </a:r>
            <a:r>
              <a:rPr lang="en-US" sz="3200" dirty="0" err="1" smtClean="0">
                <a:latin typeface="Comic Sans MS" pitchFamily="66" charset="0"/>
              </a:rPr>
              <a:t>Labelings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447800" y="2667000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Theorem</a:t>
            </a:r>
            <a:r>
              <a:rPr lang="en-US" sz="2400" dirty="0">
                <a:latin typeface="Comic Sans MS" pitchFamily="66" charset="0"/>
              </a:rPr>
              <a:t> (de Mendez, 2001)  The family of all </a:t>
            </a: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labelings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of a rooted planar triangulation forms a distributive lattice.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3-Connected Planar Graphs</a:t>
            </a:r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Theorem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Brightwell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smtClean="0">
                <a:latin typeface="Comic Sans MS" pitchFamily="66" charset="0"/>
              </a:rPr>
              <a:t>Trotter):  </a:t>
            </a:r>
            <a:r>
              <a:rPr lang="en-US" sz="2400" dirty="0">
                <a:latin typeface="Comic Sans MS" pitchFamily="66" charset="0"/>
              </a:rPr>
              <a:t>If  G  is </a:t>
            </a:r>
            <a:r>
              <a:rPr lang="en-US" sz="2400" dirty="0" smtClean="0">
                <a:latin typeface="Comic Sans MS" pitchFamily="66" charset="0"/>
              </a:rPr>
              <a:t>a planar  </a:t>
            </a:r>
            <a:r>
              <a:rPr lang="en-US" sz="2400" dirty="0">
                <a:latin typeface="Comic Sans MS" pitchFamily="66" charset="0"/>
              </a:rPr>
              <a:t>3-connected graph and  P  is the </a:t>
            </a:r>
            <a:r>
              <a:rPr lang="en-US" sz="2400" dirty="0" smtClean="0">
                <a:latin typeface="Comic Sans MS" pitchFamily="66" charset="0"/>
              </a:rPr>
              <a:t>vertex-edge-face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of  G, then  dim(P) = 4.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Furthermore, the </a:t>
            </a:r>
            <a:r>
              <a:rPr lang="en-US" sz="2400" dirty="0">
                <a:latin typeface="Comic Sans MS" pitchFamily="66" charset="0"/>
              </a:rPr>
              <a:t>removal of any vertex or any face from  P  reduces the dimension to  3.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660525" y="2470150"/>
            <a:ext cx="588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Triangle Orders</a:t>
            </a:r>
          </a:p>
        </p:txBody>
      </p:sp>
      <p:pic>
        <p:nvPicPr>
          <p:cNvPr id="37892" name="Picture 4" descr="triangle_or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514600"/>
            <a:ext cx="5369810" cy="243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Convex </a:t>
            </a:r>
            <a:r>
              <a:rPr lang="en-US" sz="3200" dirty="0" err="1">
                <a:latin typeface="Comic Sans MS" pitchFamily="66" charset="0"/>
              </a:rPr>
              <a:t>Polytopes</a:t>
            </a:r>
            <a:r>
              <a:rPr lang="en-US" sz="3200" dirty="0">
                <a:latin typeface="Comic Sans MS" pitchFamily="66" charset="0"/>
              </a:rPr>
              <a:t> in  R</a:t>
            </a:r>
            <a:r>
              <a:rPr lang="en-US" sz="3200" baseline="30000" dirty="0">
                <a:latin typeface="Comic Sans MS" pitchFamily="66" charset="0"/>
              </a:rPr>
              <a:t>3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60773" name="Picture 5" descr="convex-three-bo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286000"/>
            <a:ext cx="2743200" cy="341128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Vertex-Edge-Face </a:t>
            </a:r>
            <a:r>
              <a:rPr lang="en-US" sz="3200" dirty="0" err="1">
                <a:latin typeface="Comic Sans MS" pitchFamily="66" charset="0"/>
              </a:rPr>
              <a:t>Posets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34820" name="Picture 4" descr="vertex-edge-face_pos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58404"/>
            <a:ext cx="7851775" cy="353025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Convex </a:t>
            </a:r>
            <a:r>
              <a:rPr lang="en-US" sz="3200" dirty="0" err="1">
                <a:latin typeface="Comic Sans MS" pitchFamily="66" charset="0"/>
              </a:rPr>
              <a:t>Polytopes</a:t>
            </a:r>
            <a:r>
              <a:rPr lang="en-US" sz="3200" dirty="0">
                <a:latin typeface="Comic Sans MS" pitchFamily="66" charset="0"/>
              </a:rPr>
              <a:t> in  R</a:t>
            </a:r>
            <a:r>
              <a:rPr lang="en-US" sz="3200" baseline="30000" dirty="0">
                <a:latin typeface="Comic Sans MS" pitchFamily="66" charset="0"/>
              </a:rPr>
              <a:t>3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05800" cy="327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Theorem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Brightwell</a:t>
            </a:r>
            <a:r>
              <a:rPr lang="en-US" sz="2400" dirty="0">
                <a:latin typeface="Comic Sans MS" pitchFamily="66" charset="0"/>
              </a:rPr>
              <a:t> and Trotter</a:t>
            </a:r>
            <a:r>
              <a:rPr lang="en-US" sz="2400" dirty="0" smtClean="0">
                <a:latin typeface="Comic Sans MS" pitchFamily="66" charset="0"/>
              </a:rPr>
              <a:t>, 1993):  </a:t>
            </a:r>
            <a:r>
              <a:rPr lang="en-US" sz="2400" dirty="0">
                <a:latin typeface="Comic Sans MS" pitchFamily="66" charset="0"/>
              </a:rPr>
              <a:t>If  M  is a convex </a:t>
            </a:r>
            <a:r>
              <a:rPr lang="en-US" sz="2400" dirty="0" err="1">
                <a:latin typeface="Comic Sans MS" pitchFamily="66" charset="0"/>
              </a:rPr>
              <a:t>polytope</a:t>
            </a:r>
            <a:r>
              <a:rPr lang="en-US" sz="2400" dirty="0">
                <a:latin typeface="Comic Sans MS" pitchFamily="66" charset="0"/>
              </a:rPr>
              <a:t> in  R</a:t>
            </a:r>
            <a:r>
              <a:rPr lang="en-US" sz="2400" baseline="30000" dirty="0">
                <a:latin typeface="Comic Sans MS" pitchFamily="66" charset="0"/>
              </a:rPr>
              <a:t>3</a:t>
            </a:r>
            <a:r>
              <a:rPr lang="en-US" sz="2400" dirty="0">
                <a:latin typeface="Comic Sans MS" pitchFamily="66" charset="0"/>
              </a:rPr>
              <a:t>  and  P  is its vertex-edge-face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, then  dim(P) = 4.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Furthermore, the </a:t>
            </a:r>
            <a:r>
              <a:rPr lang="en-US" sz="2400" dirty="0">
                <a:latin typeface="Comic Sans MS" pitchFamily="66" charset="0"/>
              </a:rPr>
              <a:t>removal of any vertex or face from  P reduces the dimension to 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Planar </a:t>
            </a:r>
            <a:r>
              <a:rPr lang="en-US" sz="3200" dirty="0" err="1">
                <a:latin typeface="Comic Sans MS" pitchFamily="66" charset="0"/>
              </a:rPr>
              <a:t>Multigraphs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57700" name="Picture 4" descr="planar_multigrap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8723" y="1752600"/>
            <a:ext cx="3978317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Planar </a:t>
            </a:r>
            <a:r>
              <a:rPr lang="en-US" sz="3200" dirty="0" err="1">
                <a:latin typeface="Comic Sans MS" pitchFamily="66" charset="0"/>
              </a:rPr>
              <a:t>Multigraphs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967662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Theorem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Brightwell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smtClean="0">
                <a:latin typeface="Comic Sans MS" pitchFamily="66" charset="0"/>
              </a:rPr>
              <a:t>Trotter, 1993):  </a:t>
            </a:r>
            <a:r>
              <a:rPr lang="en-US" sz="2400" dirty="0">
                <a:latin typeface="Comic Sans MS" pitchFamily="66" charset="0"/>
              </a:rPr>
              <a:t>Let  D  be a non-crossing drawing of a planar </a:t>
            </a:r>
            <a:r>
              <a:rPr lang="en-US" sz="2400" dirty="0" err="1">
                <a:latin typeface="Comic Sans MS" pitchFamily="66" charset="0"/>
              </a:rPr>
              <a:t>multigraph</a:t>
            </a:r>
            <a:r>
              <a:rPr lang="en-US" sz="2400" dirty="0">
                <a:latin typeface="Comic Sans MS" pitchFamily="66" charset="0"/>
              </a:rPr>
              <a:t>  G, and let  P  be the vertex-edge-face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determined by  D.  Then  dim(P) ≤ 4.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Different </a:t>
            </a:r>
            <a:r>
              <a:rPr lang="en-US" sz="2400" dirty="0">
                <a:latin typeface="Comic Sans MS" pitchFamily="66" charset="0"/>
              </a:rPr>
              <a:t>drawings may determine </a:t>
            </a:r>
            <a:r>
              <a:rPr lang="en-US" sz="2400" dirty="0" err="1">
                <a:latin typeface="Comic Sans MS" pitchFamily="66" charset="0"/>
              </a:rPr>
              <a:t>posets</a:t>
            </a:r>
            <a:r>
              <a:rPr lang="en-US" sz="2400" dirty="0">
                <a:latin typeface="Comic Sans MS" pitchFamily="66" charset="0"/>
              </a:rPr>
              <a:t> with different dimensions.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Alternate Definition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371600" y="34290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Exercise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A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has dimension at most  3  if and only if it is a triangle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mic Sans MS" pitchFamily="66" charset="0"/>
              </a:rPr>
              <a:t>Schnyder’s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Theorem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133600"/>
            <a:ext cx="69342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447800" y="281940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Theorem</a:t>
            </a:r>
            <a:r>
              <a:rPr lang="en-US" sz="2400" dirty="0" smtClean="0">
                <a:latin typeface="Comic Sans MS" pitchFamily="66" charset="0"/>
              </a:rPr>
              <a:t>  (</a:t>
            </a:r>
            <a:r>
              <a:rPr lang="en-US" sz="2400" dirty="0" err="1" smtClean="0">
                <a:latin typeface="Comic Sans MS" pitchFamily="66" charset="0"/>
              </a:rPr>
              <a:t>Schnyder</a:t>
            </a:r>
            <a:r>
              <a:rPr lang="en-US" sz="2400" dirty="0" smtClean="0">
                <a:latin typeface="Comic Sans MS" pitchFamily="66" charset="0"/>
              </a:rPr>
              <a:t>, 1989) A </a:t>
            </a:r>
            <a:r>
              <a:rPr lang="en-US" sz="2400" dirty="0">
                <a:latin typeface="Comic Sans MS" pitchFamily="66" charset="0"/>
              </a:rPr>
              <a:t>graph is planar if and only if the dimension of its incidence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is at most 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omic Sans MS" pitchFamily="66" charset="0"/>
              </a:rPr>
              <a:t>Easy Direction (</a:t>
            </a:r>
            <a:r>
              <a:rPr lang="en-US" sz="3600" dirty="0" err="1">
                <a:latin typeface="Comic Sans MS" pitchFamily="66" charset="0"/>
              </a:rPr>
              <a:t>Babai</a:t>
            </a:r>
            <a:r>
              <a:rPr lang="en-US" sz="3600" dirty="0">
                <a:latin typeface="Comic Sans MS" pitchFamily="66" charset="0"/>
              </a:rPr>
              <a:t> and </a:t>
            </a:r>
            <a:r>
              <a:rPr lang="en-US" sz="3600" dirty="0" err="1">
                <a:latin typeface="Comic Sans MS" pitchFamily="66" charset="0"/>
              </a:rPr>
              <a:t>Duffus</a:t>
            </a:r>
            <a:r>
              <a:rPr lang="en-US" sz="3600" dirty="0">
                <a:latin typeface="Comic Sans MS" pitchFamily="66" charset="0"/>
              </a:rPr>
              <a:t>, 1981)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219200" y="21336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Suppose the incidence </a:t>
            </a:r>
            <a:r>
              <a:rPr lang="en-US" sz="2400" dirty="0" err="1">
                <a:latin typeface="Comic Sans MS" pitchFamily="66" charset="0"/>
              </a:rPr>
              <a:t>poset</a:t>
            </a:r>
            <a:r>
              <a:rPr lang="en-US" sz="2400" dirty="0">
                <a:latin typeface="Comic Sans MS" pitchFamily="66" charset="0"/>
              </a:rPr>
              <a:t> has dimension at most  3.</a:t>
            </a:r>
          </a:p>
        </p:txBody>
      </p:sp>
      <p:pic>
        <p:nvPicPr>
          <p:cNvPr id="193542" name="Picture 6" descr="easy_dir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3276600"/>
            <a:ext cx="2781300" cy="2409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Easy </a:t>
            </a:r>
            <a:r>
              <a:rPr lang="en-US" sz="3200" dirty="0" smtClean="0">
                <a:latin typeface="Comic Sans MS" pitchFamily="66" charset="0"/>
              </a:rPr>
              <a:t>Direction - 2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96613" name="Picture 5" descr="easy_direct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2960839" cy="2572867"/>
          </a:xfrm>
          <a:noFill/>
          <a:ln/>
        </p:spPr>
      </p:pic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1295400" y="49530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There are no non-trivial crossings.  It follows that  G  is planar.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3469</TotalTime>
  <Words>1351</Words>
  <Application>Microsoft Office PowerPoint</Application>
  <PresentationFormat>On-screen Show (4:3)</PresentationFormat>
  <Paragraphs>125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Median</vt:lpstr>
      <vt:lpstr>Krakow, Summer 2011</vt:lpstr>
      <vt:lpstr>The Dimension of a Poset</vt:lpstr>
      <vt:lpstr>A Modest Question</vt:lpstr>
      <vt:lpstr>Incidence Posets</vt:lpstr>
      <vt:lpstr>Triangle Orders</vt:lpstr>
      <vt:lpstr>Alternate Definition</vt:lpstr>
      <vt:lpstr>Schnyder’s Theorem</vt:lpstr>
      <vt:lpstr>Easy Direction (Babai and Duffus, 1981)</vt:lpstr>
      <vt:lpstr>Easy Direction - 2</vt:lpstr>
      <vt:lpstr>Schnyder’s Theorem – The Hard Part</vt:lpstr>
      <vt:lpstr>Outline for the Hard Part</vt:lpstr>
      <vt:lpstr>Schnyder Labeling of a Triangulation</vt:lpstr>
      <vt:lpstr>Each interior face</vt:lpstr>
      <vt:lpstr>Each Exterior Vertex</vt:lpstr>
      <vt:lpstr>Each Interior Vertex</vt:lpstr>
      <vt:lpstr>Schnyder Labelings Exist</vt:lpstr>
      <vt:lpstr>Schnyder Labeling of a Triangulation</vt:lpstr>
      <vt:lpstr>Case 1:  Separating Triangle</vt:lpstr>
      <vt:lpstr>Remove Separating Triangle</vt:lpstr>
      <vt:lpstr>Case 2:  No Separating Triangles</vt:lpstr>
      <vt:lpstr>Uniform Angles on a Cycle</vt:lpstr>
      <vt:lpstr>Uniform Angle Lemma </vt:lpstr>
      <vt:lpstr>Cycles and Uniform Angles</vt:lpstr>
      <vt:lpstr>Suppose  C  has no Uniform 0</vt:lpstr>
      <vt:lpstr>Case 1:  C  has a Chord</vt:lpstr>
      <vt:lpstr>Uniform 0 on Top Part</vt:lpstr>
      <vt:lpstr>Uniform 0  on Bottom Part</vt:lpstr>
      <vt:lpstr>The Contradiction</vt:lpstr>
      <vt:lpstr>Case 2:  C has No Chords</vt:lpstr>
      <vt:lpstr>Remove a Boundary Edge</vt:lpstr>
      <vt:lpstr>Without Loss of Generality</vt:lpstr>
      <vt:lpstr>Continue Around Cycle</vt:lpstr>
      <vt:lpstr>The Contradiction</vt:lpstr>
      <vt:lpstr>Three Special Edges</vt:lpstr>
      <vt:lpstr>Orienting the Interior Edges</vt:lpstr>
      <vt:lpstr>Red Path from an Interior Vertex</vt:lpstr>
      <vt:lpstr>Red Path from an Interior Vertex</vt:lpstr>
      <vt:lpstr>Red Cycle of Interior Vertices??</vt:lpstr>
      <vt:lpstr>Red Path Ends at Exterior Vertex  v0</vt:lpstr>
      <vt:lpstr>Red and Green Paths Intersect??</vt:lpstr>
      <vt:lpstr>Three Paths and Three Regions</vt:lpstr>
      <vt:lpstr>Inclusion Property for Regions</vt:lpstr>
      <vt:lpstr>Explicit Partition into  3  Forests</vt:lpstr>
      <vt:lpstr>Final Steps</vt:lpstr>
      <vt:lpstr>Grid Layouts of Planar Graphs</vt:lpstr>
      <vt:lpstr>Labelings Determine Embeddings</vt:lpstr>
      <vt:lpstr>The Partial Orders Separate Edges</vt:lpstr>
      <vt:lpstr>Algebraic Structure for Labelings</vt:lpstr>
      <vt:lpstr>3-Connected Planar Graphs</vt:lpstr>
      <vt:lpstr>Convex Polytopes in  R3</vt:lpstr>
      <vt:lpstr>Vertex-Edge-Face Posets</vt:lpstr>
      <vt:lpstr>Convex Polytopes in  R3</vt:lpstr>
      <vt:lpstr>Planar Multigraphs</vt:lpstr>
      <vt:lpstr>Planar Multigraphs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trotter</dc:creator>
  <cp:lastModifiedBy>William T. Trotter</cp:lastModifiedBy>
  <cp:revision>293</cp:revision>
  <dcterms:created xsi:type="dcterms:W3CDTF">2008-03-07T17:39:56Z</dcterms:created>
  <dcterms:modified xsi:type="dcterms:W3CDTF">2011-05-28T14:16:17Z</dcterms:modified>
</cp:coreProperties>
</file>