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0"/>
  </p:notesMasterIdLst>
  <p:sldIdLst>
    <p:sldId id="258" r:id="rId2"/>
    <p:sldId id="289" r:id="rId3"/>
    <p:sldId id="290" r:id="rId4"/>
    <p:sldId id="291" r:id="rId5"/>
    <p:sldId id="292" r:id="rId6"/>
    <p:sldId id="293" r:id="rId7"/>
    <p:sldId id="294" r:id="rId8"/>
    <p:sldId id="295" r:id="rId9"/>
    <p:sldId id="296" r:id="rId10"/>
    <p:sldId id="354" r:id="rId11"/>
    <p:sldId id="355" r:id="rId12"/>
    <p:sldId id="357" r:id="rId13"/>
    <p:sldId id="303" r:id="rId14"/>
    <p:sldId id="358" r:id="rId15"/>
    <p:sldId id="359" r:id="rId16"/>
    <p:sldId id="361" r:id="rId17"/>
    <p:sldId id="305" r:id="rId18"/>
    <p:sldId id="339" r:id="rId19"/>
    <p:sldId id="306" r:id="rId20"/>
    <p:sldId id="362" r:id="rId21"/>
    <p:sldId id="363" r:id="rId22"/>
    <p:sldId id="366" r:id="rId23"/>
    <p:sldId id="367" r:id="rId24"/>
    <p:sldId id="365" r:id="rId25"/>
    <p:sldId id="364" r:id="rId26"/>
    <p:sldId id="368" r:id="rId27"/>
    <p:sldId id="369" r:id="rId28"/>
    <p:sldId id="308" r:id="rId29"/>
    <p:sldId id="344" r:id="rId30"/>
    <p:sldId id="310" r:id="rId31"/>
    <p:sldId id="345" r:id="rId32"/>
    <p:sldId id="340" r:id="rId33"/>
    <p:sldId id="341" r:id="rId34"/>
    <p:sldId id="348" r:id="rId35"/>
    <p:sldId id="346" r:id="rId36"/>
    <p:sldId id="347" r:id="rId37"/>
    <p:sldId id="349" r:id="rId38"/>
    <p:sldId id="350" r:id="rId39"/>
    <p:sldId id="351" r:id="rId40"/>
    <p:sldId id="319" r:id="rId41"/>
    <p:sldId id="352" r:id="rId42"/>
    <p:sldId id="353" r:id="rId43"/>
    <p:sldId id="320" r:id="rId44"/>
    <p:sldId id="321" r:id="rId45"/>
    <p:sldId id="322" r:id="rId46"/>
    <p:sldId id="323" r:id="rId47"/>
    <p:sldId id="324" r:id="rId48"/>
    <p:sldId id="325" r:id="rId49"/>
    <p:sldId id="326" r:id="rId50"/>
    <p:sldId id="327" r:id="rId51"/>
    <p:sldId id="328" r:id="rId52"/>
    <p:sldId id="329" r:id="rId53"/>
    <p:sldId id="330" r:id="rId54"/>
    <p:sldId id="331" r:id="rId55"/>
    <p:sldId id="370" r:id="rId56"/>
    <p:sldId id="372" r:id="rId57"/>
    <p:sldId id="373" r:id="rId58"/>
    <p:sldId id="371"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varScale="1">
        <p:scale>
          <a:sx n="87" d="100"/>
          <a:sy n="87" d="100"/>
        </p:scale>
        <p:origin x="-1062" y="-84"/>
      </p:cViewPr>
      <p:guideLst>
        <p:guide orient="horz" pos="2160"/>
        <p:guide pos="2880"/>
      </p:guideLst>
    </p:cSldViewPr>
  </p:slideViewPr>
  <p:outlineViewPr>
    <p:cViewPr>
      <p:scale>
        <a:sx n="33" d="100"/>
        <a:sy n="33" d="100"/>
      </p:scale>
      <p:origin x="0" y="9774"/>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9C5C6B-827F-4AD9-803F-0DA9536A0F51}" type="datetimeFigureOut">
              <a:rPr lang="en-US" smtClean="0"/>
              <a:t>5/31/2011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3C5431-3B53-4F84-A4AC-7F8C986E2249}" type="slidenum">
              <a:rPr lang="en-US" smtClean="0"/>
              <a:t>‹#›</a:t>
            </a:fld>
            <a:endParaRPr lang="en-US"/>
          </a:p>
        </p:txBody>
      </p:sp>
    </p:spTree>
    <p:extLst>
      <p:ext uri="{BB962C8B-B14F-4D97-AF65-F5344CB8AC3E}">
        <p14:creationId xmlns:p14="http://schemas.microsoft.com/office/powerpoint/2010/main" val="41752666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3C5431-3B53-4F84-A4AC-7F8C986E2249}" type="slidenum">
              <a:rPr lang="en-US" smtClean="0"/>
              <a:t>6</a:t>
            </a:fld>
            <a:endParaRPr lang="en-US"/>
          </a:p>
        </p:txBody>
      </p:sp>
    </p:spTree>
    <p:extLst>
      <p:ext uri="{BB962C8B-B14F-4D97-AF65-F5344CB8AC3E}">
        <p14:creationId xmlns:p14="http://schemas.microsoft.com/office/powerpoint/2010/main" val="2669004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3C5431-3B53-4F84-A4AC-7F8C986E2249}" type="slidenum">
              <a:rPr lang="en-US" smtClean="0"/>
              <a:t>7</a:t>
            </a:fld>
            <a:endParaRPr lang="en-US"/>
          </a:p>
        </p:txBody>
      </p:sp>
    </p:spTree>
    <p:extLst>
      <p:ext uri="{BB962C8B-B14F-4D97-AF65-F5344CB8AC3E}">
        <p14:creationId xmlns:p14="http://schemas.microsoft.com/office/powerpoint/2010/main" val="1661507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D8A7C758-B0B6-4A46-82DB-63ACDA159B21}" type="datetimeFigureOut">
              <a:rPr lang="en-US" smtClean="0"/>
              <a:pPr/>
              <a:t>5/31/2011</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0ECD829-C91A-4B91-8F4A-33CB5B0CBA5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A7C758-B0B6-4A46-82DB-63ACDA159B21}" type="datetimeFigureOut">
              <a:rPr lang="en-US" smtClean="0"/>
              <a:pPr/>
              <a:t>5/31/2011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ECD829-C91A-4B91-8F4A-33CB5B0CBA5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D8A7C758-B0B6-4A46-82DB-63ACDA159B21}" type="datetimeFigureOut">
              <a:rPr lang="en-US" smtClean="0"/>
              <a:pPr/>
              <a:t>5/31/2011</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80ECD829-C91A-4B91-8F4A-33CB5B0CBA5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8A7C758-B0B6-4A46-82DB-63ACDA159B21}" type="datetimeFigureOut">
              <a:rPr lang="en-US" smtClean="0"/>
              <a:pPr/>
              <a:t>5/31/2011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0ECD829-C91A-4B91-8F4A-33CB5B0CBA5C}"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D8A7C758-B0B6-4A46-82DB-63ACDA159B21}" type="datetimeFigureOut">
              <a:rPr lang="en-US" smtClean="0"/>
              <a:pPr/>
              <a:t>5/31/2011</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0ECD829-C91A-4B91-8F4A-33CB5B0CBA5C}"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D8A7C758-B0B6-4A46-82DB-63ACDA159B21}" type="datetimeFigureOut">
              <a:rPr lang="en-US" smtClean="0"/>
              <a:pPr/>
              <a:t>5/31/2011</a:t>
            </a:fld>
            <a:endParaRPr lang="en-US"/>
          </a:p>
        </p:txBody>
      </p:sp>
      <p:sp>
        <p:nvSpPr>
          <p:cNvPr id="10" name="Slide Number Placeholder 9"/>
          <p:cNvSpPr>
            <a:spLocks noGrp="1"/>
          </p:cNvSpPr>
          <p:nvPr>
            <p:ph type="sldNum" sz="quarter" idx="16"/>
          </p:nvPr>
        </p:nvSpPr>
        <p:spPr/>
        <p:txBody>
          <a:bodyPr rtlCol="0"/>
          <a:lstStyle/>
          <a:p>
            <a:fld id="{80ECD829-C91A-4B91-8F4A-33CB5B0CBA5C}"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D8A7C758-B0B6-4A46-82DB-63ACDA159B21}" type="datetimeFigureOut">
              <a:rPr lang="en-US" smtClean="0"/>
              <a:pPr/>
              <a:t>5/31/2011</a:t>
            </a:fld>
            <a:endParaRPr lang="en-US"/>
          </a:p>
        </p:txBody>
      </p:sp>
      <p:sp>
        <p:nvSpPr>
          <p:cNvPr id="12" name="Slide Number Placeholder 11"/>
          <p:cNvSpPr>
            <a:spLocks noGrp="1"/>
          </p:cNvSpPr>
          <p:nvPr>
            <p:ph type="sldNum" sz="quarter" idx="16"/>
          </p:nvPr>
        </p:nvSpPr>
        <p:spPr/>
        <p:txBody>
          <a:bodyPr rtlCol="0"/>
          <a:lstStyle/>
          <a:p>
            <a:fld id="{80ECD829-C91A-4B91-8F4A-33CB5B0CBA5C}"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8A7C758-B0B6-4A46-82DB-63ACDA159B21}" type="datetimeFigureOut">
              <a:rPr lang="en-US" smtClean="0"/>
              <a:pPr/>
              <a:t>5/31/2011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0ECD829-C91A-4B91-8F4A-33CB5B0CBA5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A7C758-B0B6-4A46-82DB-63ACDA159B21}" type="datetimeFigureOut">
              <a:rPr lang="en-US" smtClean="0"/>
              <a:pPr/>
              <a:t>5/31/2011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0ECD829-C91A-4B91-8F4A-33CB5B0CBA5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8A7C758-B0B6-4A46-82DB-63ACDA159B21}" type="datetimeFigureOut">
              <a:rPr lang="en-US" smtClean="0"/>
              <a:pPr/>
              <a:t>5/31/2011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0ECD829-C91A-4B91-8F4A-33CB5B0CBA5C}"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D8A7C758-B0B6-4A46-82DB-63ACDA159B21}" type="datetimeFigureOut">
              <a:rPr lang="en-US" smtClean="0"/>
              <a:pPr/>
              <a:t>5/31/2011</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80ECD829-C91A-4B91-8F4A-33CB5B0CBA5C}"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D8A7C758-B0B6-4A46-82DB-63ACDA159B21}" type="datetimeFigureOut">
              <a:rPr lang="en-US" smtClean="0"/>
              <a:pPr/>
              <a:t>5/31/2011</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0ECD829-C91A-4B91-8F4A-33CB5B0CBA5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latin typeface="Comic Sans MS" pitchFamily="66" charset="0"/>
              </a:rPr>
              <a:t>Krakow, Summer 2011</a:t>
            </a:r>
            <a:endParaRPr lang="en-US" sz="2000" dirty="0">
              <a:latin typeface="Comic Sans MS" pitchFamily="66" charset="0"/>
            </a:endParaRPr>
          </a:p>
        </p:txBody>
      </p:sp>
      <p:sp>
        <p:nvSpPr>
          <p:cNvPr id="6" name="TextBox 5"/>
          <p:cNvSpPr txBox="1"/>
          <p:nvPr/>
        </p:nvSpPr>
        <p:spPr>
          <a:xfrm>
            <a:off x="762000" y="2286000"/>
            <a:ext cx="7772400" cy="3077766"/>
          </a:xfrm>
          <a:prstGeom prst="rect">
            <a:avLst/>
          </a:prstGeom>
          <a:noFill/>
        </p:spPr>
        <p:txBody>
          <a:bodyPr wrap="square" rtlCol="0">
            <a:spAutoFit/>
          </a:bodyPr>
          <a:lstStyle/>
          <a:p>
            <a:pPr algn="ctr"/>
            <a:r>
              <a:rPr lang="en-US" sz="4400" dirty="0" smtClean="0">
                <a:solidFill>
                  <a:schemeClr val="accent1">
                    <a:lumMod val="50000"/>
                  </a:schemeClr>
                </a:solidFill>
                <a:latin typeface="Comic Sans MS" pitchFamily="66" charset="0"/>
              </a:rPr>
              <a:t>Partially Ordered Sets</a:t>
            </a:r>
          </a:p>
          <a:p>
            <a:pPr algn="ctr"/>
            <a:r>
              <a:rPr lang="en-US" sz="4400" dirty="0" smtClean="0">
                <a:solidFill>
                  <a:schemeClr val="accent1">
                    <a:lumMod val="50000"/>
                  </a:schemeClr>
                </a:solidFill>
                <a:latin typeface="Comic Sans MS" pitchFamily="66" charset="0"/>
              </a:rPr>
              <a:t>Basic Concepts</a:t>
            </a:r>
          </a:p>
          <a:p>
            <a:pPr algn="ctr"/>
            <a:endParaRPr lang="en-US" dirty="0" smtClean="0"/>
          </a:p>
          <a:p>
            <a:pPr algn="ctr"/>
            <a:endParaRPr lang="en-US" sz="3200" dirty="0" smtClean="0">
              <a:latin typeface="Comic Sans MS" pitchFamily="66" charset="0"/>
            </a:endParaRPr>
          </a:p>
          <a:p>
            <a:pPr algn="ctr"/>
            <a:r>
              <a:rPr lang="en-US" sz="3200" dirty="0" smtClean="0">
                <a:latin typeface="Comic Sans MS" pitchFamily="66" charset="0"/>
              </a:rPr>
              <a:t>William T. Trotter</a:t>
            </a:r>
          </a:p>
          <a:p>
            <a:pPr algn="ctr"/>
            <a:r>
              <a:rPr lang="en-US" sz="2400" dirty="0" smtClean="0">
                <a:latin typeface="Comic Sans MS" pitchFamily="66" charset="0"/>
              </a:rPr>
              <a:t>trotter@math.gatech.edu</a:t>
            </a: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a:bodyPr>
          <a:lstStyle/>
          <a:p>
            <a:r>
              <a:rPr lang="en-US" sz="3200" dirty="0" smtClean="0">
                <a:latin typeface="Comic Sans MS" pitchFamily="66" charset="0"/>
              </a:rPr>
              <a:t>Chains in a </a:t>
            </a:r>
            <a:r>
              <a:rPr lang="en-US" sz="3200" dirty="0" err="1">
                <a:latin typeface="Comic Sans MS" pitchFamily="66" charset="0"/>
              </a:rPr>
              <a:t>P</a:t>
            </a:r>
            <a:r>
              <a:rPr lang="en-US" sz="3200" dirty="0" err="1" smtClean="0">
                <a:latin typeface="Comic Sans MS" pitchFamily="66" charset="0"/>
              </a:rPr>
              <a:t>oset</a:t>
            </a:r>
            <a:endParaRPr lang="en-US" sz="3200" dirty="0">
              <a:latin typeface="Comic Sans MS" pitchFamily="66" charset="0"/>
            </a:endParaRPr>
          </a:p>
        </p:txBody>
      </p:sp>
      <p:sp>
        <p:nvSpPr>
          <p:cNvPr id="23556" name="Text Box 4"/>
          <p:cNvSpPr txBox="1">
            <a:spLocks noChangeArrowheads="1"/>
          </p:cNvSpPr>
          <p:nvPr/>
        </p:nvSpPr>
        <p:spPr bwMode="auto">
          <a:xfrm>
            <a:off x="623455" y="4755124"/>
            <a:ext cx="7696200" cy="1754326"/>
          </a:xfrm>
          <a:prstGeom prst="rect">
            <a:avLst/>
          </a:prstGeom>
          <a:noFill/>
          <a:ln w="9525">
            <a:noFill/>
            <a:miter lim="800000"/>
            <a:headEnd/>
            <a:tailEnd/>
          </a:ln>
          <a:effectLst/>
        </p:spPr>
        <p:txBody>
          <a:bodyPr wrap="square">
            <a:spAutoFit/>
          </a:bodyPr>
          <a:lstStyle/>
          <a:p>
            <a:pPr lvl="0">
              <a:spcBef>
                <a:spcPct val="50000"/>
              </a:spcBef>
            </a:pPr>
            <a:r>
              <a:rPr lang="en-US" sz="2400" dirty="0">
                <a:solidFill>
                  <a:prstClr val="black"/>
                </a:solidFill>
                <a:latin typeface="Comic Sans MS" pitchFamily="66" charset="0"/>
              </a:rPr>
              <a:t>A </a:t>
            </a:r>
            <a:r>
              <a:rPr lang="en-US" sz="2400" dirty="0" smtClean="0">
                <a:solidFill>
                  <a:prstClr val="black"/>
                </a:solidFill>
                <a:latin typeface="Comic Sans MS" pitchFamily="66" charset="0"/>
              </a:rPr>
              <a:t>set  C  of points in a </a:t>
            </a:r>
            <a:r>
              <a:rPr lang="en-US" sz="2400" dirty="0" err="1" smtClean="0">
                <a:solidFill>
                  <a:prstClr val="black"/>
                </a:solidFill>
                <a:latin typeface="Comic Sans MS" pitchFamily="66" charset="0"/>
              </a:rPr>
              <a:t>poset</a:t>
            </a:r>
            <a:r>
              <a:rPr lang="en-US" sz="2400" dirty="0" smtClean="0">
                <a:solidFill>
                  <a:prstClr val="black"/>
                </a:solidFill>
                <a:latin typeface="Comic Sans MS" pitchFamily="66" charset="0"/>
              </a:rPr>
              <a:t> is called a </a:t>
            </a:r>
            <a:r>
              <a:rPr lang="en-US" sz="2400" dirty="0" smtClean="0">
                <a:solidFill>
                  <a:schemeClr val="accent1">
                    <a:lumMod val="50000"/>
                  </a:schemeClr>
                </a:solidFill>
                <a:latin typeface="Comic Sans MS" pitchFamily="66" charset="0"/>
              </a:rPr>
              <a:t>chain</a:t>
            </a:r>
            <a:r>
              <a:rPr lang="en-US" sz="2400" dirty="0" smtClean="0">
                <a:solidFill>
                  <a:prstClr val="black"/>
                </a:solidFill>
                <a:latin typeface="Comic Sans MS" pitchFamily="66" charset="0"/>
              </a:rPr>
              <a:t> if every pair of points in the set is comparable.  Here, the blue points are a chain.</a:t>
            </a:r>
            <a:endParaRPr lang="en-US" sz="2400" dirty="0">
              <a:solidFill>
                <a:prstClr val="black"/>
              </a:solidFill>
              <a:latin typeface="Comic Sans MS" pitchFamily="66" charset="0"/>
            </a:endParaRPr>
          </a:p>
          <a:p>
            <a:pPr>
              <a:spcBef>
                <a:spcPct val="50000"/>
              </a:spcBef>
            </a:pPr>
            <a:endParaRPr lang="en-US" sz="2400" dirty="0">
              <a:latin typeface="Comic Sans MS" pitchFamily="66"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4600" y="1676401"/>
            <a:ext cx="3429000" cy="2848282"/>
          </a:xfrm>
          <a:prstGeom prst="rect">
            <a:avLst/>
          </a:prstGeom>
        </p:spPr>
      </p:pic>
    </p:spTree>
    <p:extLst>
      <p:ext uri="{BB962C8B-B14F-4D97-AF65-F5344CB8AC3E}">
        <p14:creationId xmlns:p14="http://schemas.microsoft.com/office/powerpoint/2010/main" val="41114693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a:bodyPr>
          <a:lstStyle/>
          <a:p>
            <a:r>
              <a:rPr lang="en-US" sz="3200" dirty="0" smtClean="0">
                <a:latin typeface="Comic Sans MS" pitchFamily="66" charset="0"/>
              </a:rPr>
              <a:t>Maximal and Maximum Chains</a:t>
            </a:r>
            <a:endParaRPr lang="en-US" sz="3200" dirty="0">
              <a:latin typeface="Comic Sans MS" pitchFamily="66" charset="0"/>
            </a:endParaRPr>
          </a:p>
        </p:txBody>
      </p:sp>
      <p:sp>
        <p:nvSpPr>
          <p:cNvPr id="23556" name="Text Box 4"/>
          <p:cNvSpPr txBox="1">
            <a:spLocks noChangeArrowheads="1"/>
          </p:cNvSpPr>
          <p:nvPr/>
        </p:nvSpPr>
        <p:spPr bwMode="auto">
          <a:xfrm>
            <a:off x="623455" y="4755124"/>
            <a:ext cx="7696200" cy="2123658"/>
          </a:xfrm>
          <a:prstGeom prst="rect">
            <a:avLst/>
          </a:prstGeom>
          <a:noFill/>
          <a:ln w="9525">
            <a:noFill/>
            <a:miter lim="800000"/>
            <a:headEnd/>
            <a:tailEnd/>
          </a:ln>
          <a:effectLst/>
        </p:spPr>
        <p:txBody>
          <a:bodyPr wrap="square">
            <a:spAutoFit/>
          </a:bodyPr>
          <a:lstStyle/>
          <a:p>
            <a:pPr lvl="0">
              <a:spcBef>
                <a:spcPct val="50000"/>
              </a:spcBef>
            </a:pPr>
            <a:r>
              <a:rPr lang="en-US" sz="2400" dirty="0">
                <a:solidFill>
                  <a:prstClr val="black"/>
                </a:solidFill>
                <a:latin typeface="Comic Sans MS" pitchFamily="66" charset="0"/>
              </a:rPr>
              <a:t>A chain is </a:t>
            </a:r>
            <a:r>
              <a:rPr lang="en-US" sz="2400" dirty="0">
                <a:solidFill>
                  <a:schemeClr val="accent1">
                    <a:lumMod val="50000"/>
                  </a:schemeClr>
                </a:solidFill>
                <a:latin typeface="Comic Sans MS" pitchFamily="66" charset="0"/>
              </a:rPr>
              <a:t>maximal</a:t>
            </a:r>
            <a:r>
              <a:rPr lang="en-US" sz="2400" dirty="0">
                <a:solidFill>
                  <a:prstClr val="black"/>
                </a:solidFill>
                <a:latin typeface="Comic Sans MS" pitchFamily="66" charset="0"/>
              </a:rPr>
              <a:t> if it is not a proper subset of another chain.  A chain is </a:t>
            </a:r>
            <a:r>
              <a:rPr lang="en-US" sz="2400" dirty="0">
                <a:solidFill>
                  <a:schemeClr val="accent1">
                    <a:lumMod val="50000"/>
                  </a:schemeClr>
                </a:solidFill>
                <a:latin typeface="Comic Sans MS" pitchFamily="66" charset="0"/>
              </a:rPr>
              <a:t>maximum</a:t>
            </a:r>
            <a:r>
              <a:rPr lang="en-US" sz="2400" dirty="0">
                <a:solidFill>
                  <a:prstClr val="black"/>
                </a:solidFill>
                <a:latin typeface="Comic Sans MS" pitchFamily="66" charset="0"/>
              </a:rPr>
              <a:t> if no other chain has more points.  The cardinality of a maximum chain is the </a:t>
            </a:r>
            <a:r>
              <a:rPr lang="en-US" sz="2400" dirty="0">
                <a:solidFill>
                  <a:schemeClr val="accent1">
                    <a:lumMod val="50000"/>
                  </a:schemeClr>
                </a:solidFill>
                <a:latin typeface="Comic Sans MS" pitchFamily="66" charset="0"/>
              </a:rPr>
              <a:t>height</a:t>
            </a:r>
            <a:r>
              <a:rPr lang="en-US" sz="2400" dirty="0">
                <a:solidFill>
                  <a:prstClr val="black"/>
                </a:solidFill>
                <a:latin typeface="Comic Sans MS" pitchFamily="66" charset="0"/>
              </a:rPr>
              <a:t>.</a:t>
            </a:r>
          </a:p>
          <a:p>
            <a:pPr>
              <a:spcBef>
                <a:spcPct val="50000"/>
              </a:spcBef>
            </a:pPr>
            <a:endParaRPr lang="en-US" sz="2400" dirty="0">
              <a:latin typeface="Comic Sans MS" pitchFamily="66"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4600" y="1676401"/>
            <a:ext cx="3429000" cy="2848282"/>
          </a:xfrm>
          <a:prstGeom prst="rect">
            <a:avLst/>
          </a:prstGeom>
        </p:spPr>
      </p:pic>
    </p:spTree>
    <p:extLst>
      <p:ext uri="{BB962C8B-B14F-4D97-AF65-F5344CB8AC3E}">
        <p14:creationId xmlns:p14="http://schemas.microsoft.com/office/powerpoint/2010/main" val="42680421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r>
              <a:rPr lang="en-US" sz="3200" dirty="0" smtClean="0">
                <a:latin typeface="Comic Sans MS" pitchFamily="66" charset="0"/>
              </a:rPr>
              <a:t>Dual Dilworth – A Folklore Theorem</a:t>
            </a:r>
            <a:endParaRPr lang="en-US" sz="3200" dirty="0">
              <a:latin typeface="Comic Sans MS" pitchFamily="66" charset="0"/>
            </a:endParaRPr>
          </a:p>
        </p:txBody>
      </p:sp>
      <p:sp>
        <p:nvSpPr>
          <p:cNvPr id="5125" name="Text Box 5"/>
          <p:cNvSpPr txBox="1">
            <a:spLocks noChangeArrowheads="1"/>
          </p:cNvSpPr>
          <p:nvPr/>
        </p:nvSpPr>
        <p:spPr bwMode="auto">
          <a:xfrm>
            <a:off x="1143000" y="5105400"/>
            <a:ext cx="7010400" cy="830997"/>
          </a:xfrm>
          <a:prstGeom prst="rect">
            <a:avLst/>
          </a:prstGeom>
          <a:noFill/>
          <a:ln w="9525">
            <a:noFill/>
            <a:miter lim="800000"/>
            <a:headEnd/>
            <a:tailEnd/>
          </a:ln>
          <a:effectLst/>
        </p:spPr>
        <p:txBody>
          <a:bodyPr wrap="square">
            <a:spAutoFit/>
          </a:bodyPr>
          <a:lstStyle/>
          <a:p>
            <a:pPr>
              <a:spcBef>
                <a:spcPct val="50000"/>
              </a:spcBef>
            </a:pPr>
            <a:r>
              <a:rPr lang="en-US" sz="2400" dirty="0" smtClean="0">
                <a:solidFill>
                  <a:schemeClr val="accent1">
                    <a:lumMod val="50000"/>
                  </a:schemeClr>
                </a:solidFill>
                <a:latin typeface="Comic Sans MS" pitchFamily="66" charset="0"/>
              </a:rPr>
              <a:t>Theorem</a:t>
            </a:r>
            <a:r>
              <a:rPr lang="en-US" sz="2400" dirty="0" smtClean="0">
                <a:latin typeface="Comic Sans MS" pitchFamily="66" charset="0"/>
              </a:rPr>
              <a:t>  A </a:t>
            </a:r>
            <a:r>
              <a:rPr lang="en-US" sz="2400" dirty="0" err="1" smtClean="0">
                <a:latin typeface="Comic Sans MS" pitchFamily="66" charset="0"/>
              </a:rPr>
              <a:t>poset</a:t>
            </a:r>
            <a:r>
              <a:rPr lang="en-US" sz="2400" dirty="0" smtClean="0">
                <a:latin typeface="Comic Sans MS" pitchFamily="66" charset="0"/>
              </a:rPr>
              <a:t> of height  h  can be partitioned into  h  </a:t>
            </a:r>
            <a:r>
              <a:rPr lang="en-US" sz="2400" dirty="0" err="1" smtClean="0">
                <a:latin typeface="Comic Sans MS" pitchFamily="66" charset="0"/>
              </a:rPr>
              <a:t>antichains</a:t>
            </a:r>
            <a:r>
              <a:rPr lang="en-US" sz="2400" dirty="0" smtClean="0">
                <a:latin typeface="Comic Sans MS" pitchFamily="66" charset="0"/>
              </a:rPr>
              <a:t>.</a:t>
            </a:r>
            <a:endParaRPr lang="en-US" sz="2400" dirty="0">
              <a:latin typeface="Comic Sans MS" pitchFamily="66" charset="0"/>
            </a:endParaRPr>
          </a:p>
        </p:txBody>
      </p:sp>
      <p:pic>
        <p:nvPicPr>
          <p:cNvPr id="5127" name="Picture 7"/>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971800" y="1981200"/>
            <a:ext cx="3118854" cy="2788339"/>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normAutofit/>
          </a:bodyPr>
          <a:lstStyle/>
          <a:p>
            <a:r>
              <a:rPr lang="en-US" sz="3200" dirty="0">
                <a:latin typeface="Comic Sans MS" pitchFamily="66" charset="0"/>
              </a:rPr>
              <a:t>Proof of Dual Dilworth</a:t>
            </a:r>
          </a:p>
        </p:txBody>
      </p:sp>
      <p:sp>
        <p:nvSpPr>
          <p:cNvPr id="75779" name="Text Box 3"/>
          <p:cNvSpPr txBox="1">
            <a:spLocks noChangeArrowheads="1"/>
          </p:cNvSpPr>
          <p:nvPr/>
        </p:nvSpPr>
        <p:spPr bwMode="auto">
          <a:xfrm>
            <a:off x="228600" y="1905000"/>
            <a:ext cx="868680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spcBef>
                <a:spcPct val="50000"/>
              </a:spcBef>
            </a:pPr>
            <a:r>
              <a:rPr lang="en-US" sz="2400" dirty="0" smtClean="0">
                <a:solidFill>
                  <a:schemeClr val="accent1">
                    <a:lumMod val="50000"/>
                  </a:schemeClr>
                </a:solidFill>
                <a:latin typeface="Comic Sans MS" pitchFamily="66" charset="0"/>
              </a:rPr>
              <a:t>Proof</a:t>
            </a:r>
            <a:r>
              <a:rPr lang="en-US" sz="2400" dirty="0" smtClean="0">
                <a:solidFill>
                  <a:srgbClr val="FF0000"/>
                </a:solidFill>
                <a:latin typeface="Comic Sans MS" pitchFamily="66" charset="0"/>
              </a:rPr>
              <a:t> </a:t>
            </a:r>
            <a:r>
              <a:rPr lang="en-US" sz="2400" dirty="0" smtClean="0">
                <a:latin typeface="Comic Sans MS" pitchFamily="66" charset="0"/>
              </a:rPr>
              <a:t>  For each  i,  let, A</a:t>
            </a:r>
            <a:r>
              <a:rPr lang="en-US" sz="2400" baseline="-25000" dirty="0" smtClean="0">
                <a:latin typeface="Comic Sans MS" pitchFamily="66" charset="0"/>
              </a:rPr>
              <a:t>i</a:t>
            </a:r>
            <a:r>
              <a:rPr lang="en-US" sz="2400" dirty="0" smtClean="0">
                <a:latin typeface="Comic Sans MS" pitchFamily="66" charset="0"/>
              </a:rPr>
              <a:t>  consist of those elements  x  from  P  for which the longest chain in  P  with  x  as its largest element has  i  elements.    Evidently, each  A</a:t>
            </a:r>
            <a:r>
              <a:rPr lang="en-US" sz="2400" baseline="-25000" dirty="0" smtClean="0">
                <a:latin typeface="Comic Sans MS" pitchFamily="66" charset="0"/>
              </a:rPr>
              <a:t>i</a:t>
            </a:r>
            <a:r>
              <a:rPr lang="en-US" sz="2400" dirty="0" smtClean="0">
                <a:latin typeface="Comic Sans MS" pitchFamily="66" charset="0"/>
              </a:rPr>
              <a:t>  is an </a:t>
            </a:r>
            <a:r>
              <a:rPr lang="en-US" sz="2400" dirty="0" err="1" smtClean="0">
                <a:latin typeface="Comic Sans MS" pitchFamily="66" charset="0"/>
              </a:rPr>
              <a:t>antichain</a:t>
            </a:r>
            <a:r>
              <a:rPr lang="en-US" sz="2400" dirty="0" smtClean="0">
                <a:latin typeface="Comic Sans MS" pitchFamily="66" charset="0"/>
              </a:rPr>
              <a:t>.  Furthermore, the number of non-empty </a:t>
            </a:r>
            <a:r>
              <a:rPr lang="en-US" sz="2400" dirty="0" err="1" smtClean="0">
                <a:latin typeface="Comic Sans MS" pitchFamily="66" charset="0"/>
              </a:rPr>
              <a:t>antichains</a:t>
            </a:r>
            <a:r>
              <a:rPr lang="en-US" sz="2400" dirty="0" smtClean="0">
                <a:latin typeface="Comic Sans MS" pitchFamily="66" charset="0"/>
              </a:rPr>
              <a:t> in the resulting partition is just  h, the height of  P.   Also, a chain  C  of size  h  can be easily found using back-tracking, starting from any element of  A</a:t>
            </a:r>
            <a:r>
              <a:rPr lang="en-US" sz="2400" baseline="-25000" dirty="0" smtClean="0">
                <a:latin typeface="Comic Sans MS" pitchFamily="66" charset="0"/>
              </a:rPr>
              <a:t>h</a:t>
            </a:r>
            <a:r>
              <a:rPr lang="en-US" sz="2400" dirty="0" smtClean="0">
                <a:latin typeface="Comic Sans MS" pitchFamily="66" charset="0"/>
              </a:rPr>
              <a:t>.</a:t>
            </a:r>
          </a:p>
          <a:p>
            <a:pPr eaLnBrk="0" hangingPunct="0">
              <a:spcBef>
                <a:spcPct val="50000"/>
              </a:spcBef>
            </a:pPr>
            <a:r>
              <a:rPr lang="en-US" sz="2400" dirty="0" smtClean="0">
                <a:solidFill>
                  <a:schemeClr val="accent1">
                    <a:lumMod val="50000"/>
                  </a:schemeClr>
                </a:solidFill>
                <a:latin typeface="Comic Sans MS" pitchFamily="66" charset="0"/>
              </a:rPr>
              <a:t>Algorithm</a:t>
            </a:r>
            <a:r>
              <a:rPr lang="en-US" sz="2400" dirty="0" smtClean="0">
                <a:solidFill>
                  <a:srgbClr val="FF0000"/>
                </a:solidFill>
                <a:latin typeface="Comic Sans MS" pitchFamily="66" charset="0"/>
              </a:rPr>
              <a:t> </a:t>
            </a:r>
            <a:r>
              <a:rPr lang="en-US" sz="2400" dirty="0" smtClean="0">
                <a:latin typeface="Comic Sans MS" pitchFamily="66" charset="0"/>
              </a:rPr>
              <a:t>  A</a:t>
            </a:r>
            <a:r>
              <a:rPr lang="en-US" sz="2400" baseline="-25000" dirty="0" smtClean="0">
                <a:latin typeface="Comic Sans MS" pitchFamily="66" charset="0"/>
              </a:rPr>
              <a:t>1</a:t>
            </a:r>
            <a:r>
              <a:rPr lang="en-US" sz="2400" dirty="0" smtClean="0">
                <a:latin typeface="Comic Sans MS" pitchFamily="66" charset="0"/>
              </a:rPr>
              <a:t>  is just the set of minimal elements of  P.  Thereafter,  A</a:t>
            </a:r>
            <a:r>
              <a:rPr lang="en-US" sz="2400" baseline="-25000" dirty="0" smtClean="0">
                <a:latin typeface="Comic Sans MS" pitchFamily="66" charset="0"/>
              </a:rPr>
              <a:t>i+1</a:t>
            </a:r>
            <a:r>
              <a:rPr lang="en-US" sz="2400" dirty="0" smtClean="0">
                <a:latin typeface="Comic Sans MS" pitchFamily="66" charset="0"/>
              </a:rPr>
              <a:t>  is just the set of minimal elements of the </a:t>
            </a:r>
            <a:r>
              <a:rPr lang="en-US" sz="2400" dirty="0" err="1" smtClean="0">
                <a:latin typeface="Comic Sans MS" pitchFamily="66" charset="0"/>
              </a:rPr>
              <a:t>poset</a:t>
            </a:r>
            <a:r>
              <a:rPr lang="en-US" sz="2400" dirty="0" smtClean="0">
                <a:latin typeface="Comic Sans MS" pitchFamily="66" charset="0"/>
              </a:rPr>
              <a:t> resulting from the removal of  A</a:t>
            </a:r>
            <a:r>
              <a:rPr lang="en-US" sz="2400" baseline="-25000" dirty="0" smtClean="0">
                <a:latin typeface="Comic Sans MS" pitchFamily="66" charset="0"/>
              </a:rPr>
              <a:t>1</a:t>
            </a:r>
            <a:r>
              <a:rPr lang="en-US" sz="2400" dirty="0" smtClean="0">
                <a:latin typeface="Comic Sans MS" pitchFamily="66" charset="0"/>
              </a:rPr>
              <a:t>, A</a:t>
            </a:r>
            <a:r>
              <a:rPr lang="en-US" sz="2400" baseline="-25000" dirty="0" smtClean="0">
                <a:latin typeface="Comic Sans MS" pitchFamily="66" charset="0"/>
              </a:rPr>
              <a:t>2</a:t>
            </a:r>
            <a:r>
              <a:rPr lang="en-US" sz="2400" dirty="0" smtClean="0">
                <a:latin typeface="Comic Sans MS" pitchFamily="66" charset="0"/>
              </a:rPr>
              <a:t>, …, A</a:t>
            </a:r>
            <a:r>
              <a:rPr lang="en-US" sz="2400" baseline="-25000" dirty="0" smtClean="0">
                <a:latin typeface="Comic Sans MS" pitchFamily="66" charset="0"/>
              </a:rPr>
              <a:t>i</a:t>
            </a:r>
            <a:r>
              <a:rPr lang="en-US" sz="2400" dirty="0" smtClean="0">
                <a:latin typeface="Comic Sans MS" pitchFamily="66" charset="0"/>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a:bodyPr>
          <a:lstStyle/>
          <a:p>
            <a:r>
              <a:rPr lang="en-US" sz="3200" dirty="0" err="1" smtClean="0">
                <a:latin typeface="Comic Sans MS" pitchFamily="66" charset="0"/>
              </a:rPr>
              <a:t>Antichains</a:t>
            </a:r>
            <a:r>
              <a:rPr lang="en-US" sz="3200" dirty="0" smtClean="0">
                <a:latin typeface="Comic Sans MS" pitchFamily="66" charset="0"/>
              </a:rPr>
              <a:t> in a </a:t>
            </a:r>
            <a:r>
              <a:rPr lang="en-US" sz="3200" dirty="0" err="1">
                <a:latin typeface="Comic Sans MS" pitchFamily="66" charset="0"/>
              </a:rPr>
              <a:t>P</a:t>
            </a:r>
            <a:r>
              <a:rPr lang="en-US" sz="3200" dirty="0" err="1" smtClean="0">
                <a:latin typeface="Comic Sans MS" pitchFamily="66" charset="0"/>
              </a:rPr>
              <a:t>oset</a:t>
            </a:r>
            <a:endParaRPr lang="en-US" sz="3200" dirty="0">
              <a:latin typeface="Comic Sans MS" pitchFamily="66" charset="0"/>
            </a:endParaRPr>
          </a:p>
        </p:txBody>
      </p:sp>
      <p:pic>
        <p:nvPicPr>
          <p:cNvPr id="19467" name="Picture 11"/>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971800" y="1828800"/>
            <a:ext cx="2819400" cy="2341921"/>
          </a:xfrm>
          <a:prstGeom prst="rect">
            <a:avLst/>
          </a:prstGeom>
          <a:noFill/>
        </p:spPr>
      </p:pic>
      <p:sp>
        <p:nvSpPr>
          <p:cNvPr id="2" name="TextBox 1"/>
          <p:cNvSpPr txBox="1"/>
          <p:nvPr/>
        </p:nvSpPr>
        <p:spPr>
          <a:xfrm>
            <a:off x="609600" y="4419600"/>
            <a:ext cx="7696200" cy="1200329"/>
          </a:xfrm>
          <a:prstGeom prst="rect">
            <a:avLst/>
          </a:prstGeom>
          <a:noFill/>
        </p:spPr>
        <p:txBody>
          <a:bodyPr wrap="square" rtlCol="0">
            <a:spAutoFit/>
          </a:bodyPr>
          <a:lstStyle/>
          <a:p>
            <a:pPr lvl="0">
              <a:spcBef>
                <a:spcPct val="50000"/>
              </a:spcBef>
            </a:pPr>
            <a:r>
              <a:rPr lang="en-US" sz="2400" dirty="0" smtClean="0">
                <a:solidFill>
                  <a:prstClr val="black"/>
                </a:solidFill>
                <a:latin typeface="Comic Sans MS" pitchFamily="66" charset="0"/>
              </a:rPr>
              <a:t>A set  A  of points in a </a:t>
            </a:r>
            <a:r>
              <a:rPr lang="en-US" sz="2400" dirty="0" err="1" smtClean="0">
                <a:solidFill>
                  <a:prstClr val="black"/>
                </a:solidFill>
                <a:latin typeface="Comic Sans MS" pitchFamily="66" charset="0"/>
              </a:rPr>
              <a:t>poset</a:t>
            </a:r>
            <a:r>
              <a:rPr lang="en-US" sz="2400" dirty="0" smtClean="0">
                <a:solidFill>
                  <a:prstClr val="black"/>
                </a:solidFill>
                <a:latin typeface="Comic Sans MS" pitchFamily="66" charset="0"/>
              </a:rPr>
              <a:t> is called an </a:t>
            </a:r>
            <a:r>
              <a:rPr lang="en-US" sz="2400" dirty="0" err="1" smtClean="0">
                <a:solidFill>
                  <a:schemeClr val="accent1">
                    <a:lumMod val="50000"/>
                  </a:schemeClr>
                </a:solidFill>
                <a:latin typeface="Comic Sans MS" pitchFamily="66" charset="0"/>
              </a:rPr>
              <a:t>antichain</a:t>
            </a:r>
            <a:r>
              <a:rPr lang="en-US" sz="2400" dirty="0" smtClean="0">
                <a:solidFill>
                  <a:prstClr val="black"/>
                </a:solidFill>
                <a:latin typeface="Comic Sans MS" pitchFamily="66" charset="0"/>
              </a:rPr>
              <a:t> </a:t>
            </a:r>
            <a:r>
              <a:rPr lang="en-US" sz="2400" dirty="0">
                <a:solidFill>
                  <a:prstClr val="black"/>
                </a:solidFill>
                <a:latin typeface="Comic Sans MS" pitchFamily="66" charset="0"/>
              </a:rPr>
              <a:t>if </a:t>
            </a:r>
            <a:r>
              <a:rPr lang="en-US" sz="2400" dirty="0" smtClean="0">
                <a:solidFill>
                  <a:prstClr val="black"/>
                </a:solidFill>
                <a:latin typeface="Comic Sans MS" pitchFamily="66" charset="0"/>
              </a:rPr>
              <a:t>every pair of points from the set is incomparable.  In this picture, the red points form an </a:t>
            </a:r>
            <a:r>
              <a:rPr lang="en-US" sz="2400" dirty="0" err="1" smtClean="0">
                <a:solidFill>
                  <a:prstClr val="black"/>
                </a:solidFill>
                <a:latin typeface="Comic Sans MS" pitchFamily="66" charset="0"/>
              </a:rPr>
              <a:t>antichain</a:t>
            </a:r>
            <a:r>
              <a:rPr lang="en-US" sz="2400" dirty="0" smtClean="0">
                <a:solidFill>
                  <a:prstClr val="black"/>
                </a:solidFill>
                <a:latin typeface="Comic Sans MS" pitchFamily="66" charset="0"/>
              </a:rPr>
              <a:t>.</a:t>
            </a:r>
            <a:endParaRPr lang="en-US" sz="2400" dirty="0">
              <a:solidFill>
                <a:prstClr val="black"/>
              </a:solidFill>
              <a:latin typeface="Comic Sans MS" pitchFamily="66"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a:bodyPr>
          <a:lstStyle/>
          <a:p>
            <a:r>
              <a:rPr lang="en-US" sz="3200" dirty="0" smtClean="0">
                <a:latin typeface="Comic Sans MS" pitchFamily="66" charset="0"/>
              </a:rPr>
              <a:t>Maximal and Maximum </a:t>
            </a:r>
            <a:r>
              <a:rPr lang="en-US" sz="3200" dirty="0" err="1" smtClean="0">
                <a:latin typeface="Comic Sans MS" pitchFamily="66" charset="0"/>
              </a:rPr>
              <a:t>Antichains</a:t>
            </a:r>
            <a:endParaRPr lang="en-US" sz="3200" dirty="0">
              <a:latin typeface="Comic Sans MS" pitchFamily="66" charset="0"/>
            </a:endParaRPr>
          </a:p>
        </p:txBody>
      </p:sp>
      <p:pic>
        <p:nvPicPr>
          <p:cNvPr id="19467" name="Picture 11"/>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971800" y="1828800"/>
            <a:ext cx="2819400" cy="2341921"/>
          </a:xfrm>
          <a:prstGeom prst="rect">
            <a:avLst/>
          </a:prstGeom>
          <a:noFill/>
        </p:spPr>
      </p:pic>
      <p:sp>
        <p:nvSpPr>
          <p:cNvPr id="2" name="TextBox 1"/>
          <p:cNvSpPr txBox="1"/>
          <p:nvPr/>
        </p:nvSpPr>
        <p:spPr>
          <a:xfrm>
            <a:off x="609600" y="4419600"/>
            <a:ext cx="7696200" cy="1569660"/>
          </a:xfrm>
          <a:prstGeom prst="rect">
            <a:avLst/>
          </a:prstGeom>
          <a:noFill/>
        </p:spPr>
        <p:txBody>
          <a:bodyPr wrap="square" rtlCol="0">
            <a:spAutoFit/>
          </a:bodyPr>
          <a:lstStyle/>
          <a:p>
            <a:pPr lvl="0">
              <a:spcBef>
                <a:spcPct val="50000"/>
              </a:spcBef>
            </a:pPr>
            <a:r>
              <a:rPr lang="en-US" sz="2400" dirty="0" smtClean="0">
                <a:solidFill>
                  <a:prstClr val="black"/>
                </a:solidFill>
                <a:latin typeface="Comic Sans MS" pitchFamily="66" charset="0"/>
              </a:rPr>
              <a:t>An </a:t>
            </a:r>
            <a:r>
              <a:rPr lang="en-US" sz="2400" dirty="0" err="1" smtClean="0">
                <a:solidFill>
                  <a:prstClr val="black"/>
                </a:solidFill>
                <a:latin typeface="Comic Sans MS" pitchFamily="66" charset="0"/>
              </a:rPr>
              <a:t>antichain</a:t>
            </a:r>
            <a:r>
              <a:rPr lang="en-US" sz="2400" dirty="0" smtClean="0">
                <a:solidFill>
                  <a:prstClr val="black"/>
                </a:solidFill>
                <a:latin typeface="Comic Sans MS" pitchFamily="66" charset="0"/>
              </a:rPr>
              <a:t> </a:t>
            </a:r>
            <a:r>
              <a:rPr lang="en-US" sz="2400" dirty="0">
                <a:solidFill>
                  <a:prstClr val="black"/>
                </a:solidFill>
                <a:latin typeface="Comic Sans MS" pitchFamily="66" charset="0"/>
              </a:rPr>
              <a:t>is </a:t>
            </a:r>
            <a:r>
              <a:rPr lang="en-US" sz="2400" dirty="0">
                <a:solidFill>
                  <a:schemeClr val="accent1">
                    <a:lumMod val="50000"/>
                  </a:schemeClr>
                </a:solidFill>
                <a:latin typeface="Comic Sans MS" pitchFamily="66" charset="0"/>
              </a:rPr>
              <a:t>maximal</a:t>
            </a:r>
            <a:r>
              <a:rPr lang="en-US" sz="2400" dirty="0">
                <a:solidFill>
                  <a:prstClr val="black"/>
                </a:solidFill>
                <a:latin typeface="Comic Sans MS" pitchFamily="66" charset="0"/>
              </a:rPr>
              <a:t> if it is not a proper subset of another </a:t>
            </a:r>
            <a:r>
              <a:rPr lang="en-US" sz="2400" dirty="0" err="1" smtClean="0">
                <a:solidFill>
                  <a:prstClr val="black"/>
                </a:solidFill>
                <a:latin typeface="Comic Sans MS" pitchFamily="66" charset="0"/>
              </a:rPr>
              <a:t>antichain</a:t>
            </a:r>
            <a:r>
              <a:rPr lang="en-US" sz="2400" dirty="0">
                <a:solidFill>
                  <a:prstClr val="black"/>
                </a:solidFill>
                <a:latin typeface="Comic Sans MS" pitchFamily="66" charset="0"/>
              </a:rPr>
              <a:t>.  </a:t>
            </a:r>
            <a:r>
              <a:rPr lang="en-US" sz="2400" dirty="0" smtClean="0">
                <a:solidFill>
                  <a:prstClr val="black"/>
                </a:solidFill>
                <a:latin typeface="Comic Sans MS" pitchFamily="66" charset="0"/>
              </a:rPr>
              <a:t>An </a:t>
            </a:r>
            <a:r>
              <a:rPr lang="en-US" sz="2400" dirty="0" err="1" smtClean="0">
                <a:solidFill>
                  <a:prstClr val="black"/>
                </a:solidFill>
                <a:latin typeface="Comic Sans MS" pitchFamily="66" charset="0"/>
              </a:rPr>
              <a:t>antichain</a:t>
            </a:r>
            <a:r>
              <a:rPr lang="en-US" sz="2400" dirty="0" smtClean="0">
                <a:solidFill>
                  <a:prstClr val="black"/>
                </a:solidFill>
                <a:latin typeface="Comic Sans MS" pitchFamily="66" charset="0"/>
              </a:rPr>
              <a:t> </a:t>
            </a:r>
            <a:r>
              <a:rPr lang="en-US" sz="2400" dirty="0">
                <a:solidFill>
                  <a:prstClr val="black"/>
                </a:solidFill>
                <a:latin typeface="Comic Sans MS" pitchFamily="66" charset="0"/>
              </a:rPr>
              <a:t>is </a:t>
            </a:r>
            <a:r>
              <a:rPr lang="en-US" sz="2400" dirty="0">
                <a:solidFill>
                  <a:schemeClr val="accent1">
                    <a:lumMod val="50000"/>
                  </a:schemeClr>
                </a:solidFill>
                <a:latin typeface="Comic Sans MS" pitchFamily="66" charset="0"/>
              </a:rPr>
              <a:t>maximum</a:t>
            </a:r>
            <a:r>
              <a:rPr lang="en-US" sz="2400" dirty="0">
                <a:solidFill>
                  <a:prstClr val="black"/>
                </a:solidFill>
                <a:latin typeface="Comic Sans MS" pitchFamily="66" charset="0"/>
              </a:rPr>
              <a:t> if no other </a:t>
            </a:r>
            <a:r>
              <a:rPr lang="en-US" sz="2400" dirty="0" err="1" smtClean="0">
                <a:solidFill>
                  <a:prstClr val="black"/>
                </a:solidFill>
                <a:latin typeface="Comic Sans MS" pitchFamily="66" charset="0"/>
              </a:rPr>
              <a:t>antichain</a:t>
            </a:r>
            <a:r>
              <a:rPr lang="en-US" sz="2400" dirty="0" smtClean="0">
                <a:solidFill>
                  <a:prstClr val="black"/>
                </a:solidFill>
                <a:latin typeface="Comic Sans MS" pitchFamily="66" charset="0"/>
              </a:rPr>
              <a:t> </a:t>
            </a:r>
            <a:r>
              <a:rPr lang="en-US" sz="2400" dirty="0">
                <a:solidFill>
                  <a:prstClr val="black"/>
                </a:solidFill>
                <a:latin typeface="Comic Sans MS" pitchFamily="66" charset="0"/>
              </a:rPr>
              <a:t>has more points.  The cardinality of a maximum </a:t>
            </a:r>
            <a:r>
              <a:rPr lang="en-US" sz="2400" dirty="0" err="1" smtClean="0">
                <a:solidFill>
                  <a:prstClr val="black"/>
                </a:solidFill>
                <a:latin typeface="Comic Sans MS" pitchFamily="66" charset="0"/>
              </a:rPr>
              <a:t>antichain</a:t>
            </a:r>
            <a:r>
              <a:rPr lang="en-US" sz="2400" dirty="0" smtClean="0">
                <a:solidFill>
                  <a:prstClr val="black"/>
                </a:solidFill>
                <a:latin typeface="Comic Sans MS" pitchFamily="66" charset="0"/>
              </a:rPr>
              <a:t> </a:t>
            </a:r>
            <a:r>
              <a:rPr lang="en-US" sz="2400" dirty="0">
                <a:solidFill>
                  <a:prstClr val="black"/>
                </a:solidFill>
                <a:latin typeface="Comic Sans MS" pitchFamily="66" charset="0"/>
              </a:rPr>
              <a:t>is the </a:t>
            </a:r>
            <a:r>
              <a:rPr lang="en-US" sz="2400" dirty="0" smtClean="0">
                <a:solidFill>
                  <a:schemeClr val="accent1">
                    <a:lumMod val="50000"/>
                  </a:schemeClr>
                </a:solidFill>
                <a:latin typeface="Comic Sans MS" pitchFamily="66" charset="0"/>
              </a:rPr>
              <a:t>width</a:t>
            </a:r>
            <a:r>
              <a:rPr lang="en-US" sz="2400" dirty="0" smtClean="0">
                <a:solidFill>
                  <a:prstClr val="black"/>
                </a:solidFill>
                <a:latin typeface="Comic Sans MS" pitchFamily="66" charset="0"/>
              </a:rPr>
              <a:t>.</a:t>
            </a:r>
            <a:endParaRPr lang="en-US" sz="2400" dirty="0">
              <a:solidFill>
                <a:prstClr val="black"/>
              </a:solidFill>
              <a:latin typeface="Comic Sans MS" pitchFamily="66" charset="0"/>
            </a:endParaRPr>
          </a:p>
        </p:txBody>
      </p:sp>
    </p:spTree>
    <p:extLst>
      <p:ext uri="{BB962C8B-B14F-4D97-AF65-F5344CB8AC3E}">
        <p14:creationId xmlns:p14="http://schemas.microsoft.com/office/powerpoint/2010/main" val="19064738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title"/>
          </p:nvPr>
        </p:nvSpPr>
        <p:spPr/>
        <p:txBody>
          <a:bodyPr>
            <a:normAutofit/>
          </a:bodyPr>
          <a:lstStyle/>
          <a:p>
            <a:r>
              <a:rPr lang="en-US" sz="3200" dirty="0" smtClean="0">
                <a:latin typeface="Comic Sans MS" pitchFamily="66" charset="0"/>
              </a:rPr>
              <a:t>Dilworth’s Theorem (1950)</a:t>
            </a:r>
            <a:endParaRPr lang="en-US" sz="3200" dirty="0">
              <a:latin typeface="Comic Sans MS" pitchFamily="66" charset="0"/>
            </a:endParaRPr>
          </a:p>
        </p:txBody>
      </p:sp>
      <p:pic>
        <p:nvPicPr>
          <p:cNvPr id="7177" name="Picture 9"/>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800600" y="1752600"/>
            <a:ext cx="3507826" cy="3048000"/>
          </a:xfrm>
          <a:prstGeom prst="rect">
            <a:avLst/>
          </a:prstGeom>
          <a:noFill/>
        </p:spPr>
      </p:pic>
      <p:sp>
        <p:nvSpPr>
          <p:cNvPr id="7178" name="Text Box 10"/>
          <p:cNvSpPr txBox="1">
            <a:spLocks noChangeArrowheads="1"/>
          </p:cNvSpPr>
          <p:nvPr/>
        </p:nvSpPr>
        <p:spPr bwMode="auto">
          <a:xfrm>
            <a:off x="533400" y="5257800"/>
            <a:ext cx="8001000" cy="830997"/>
          </a:xfrm>
          <a:prstGeom prst="rect">
            <a:avLst/>
          </a:prstGeom>
          <a:noFill/>
          <a:ln w="9525">
            <a:noFill/>
            <a:miter lim="800000"/>
            <a:headEnd/>
            <a:tailEnd/>
          </a:ln>
          <a:effectLst/>
        </p:spPr>
        <p:txBody>
          <a:bodyPr wrap="square">
            <a:spAutoFit/>
          </a:bodyPr>
          <a:lstStyle/>
          <a:p>
            <a:pPr>
              <a:spcBef>
                <a:spcPct val="50000"/>
              </a:spcBef>
            </a:pPr>
            <a:r>
              <a:rPr lang="en-US" sz="2400" dirty="0" smtClean="0">
                <a:solidFill>
                  <a:schemeClr val="accent1">
                    <a:lumMod val="50000"/>
                  </a:schemeClr>
                </a:solidFill>
                <a:latin typeface="Comic Sans MS" pitchFamily="66" charset="0"/>
              </a:rPr>
              <a:t>Theorem</a:t>
            </a:r>
            <a:r>
              <a:rPr lang="en-US" sz="2400" dirty="0" smtClean="0">
                <a:latin typeface="Comic Sans MS" pitchFamily="66" charset="0"/>
              </a:rPr>
              <a:t>  A </a:t>
            </a:r>
            <a:r>
              <a:rPr lang="en-US" sz="2400" dirty="0" err="1" smtClean="0">
                <a:latin typeface="Comic Sans MS" pitchFamily="66" charset="0"/>
              </a:rPr>
              <a:t>poset</a:t>
            </a:r>
            <a:r>
              <a:rPr lang="en-US" sz="2400" dirty="0" smtClean="0">
                <a:latin typeface="Comic Sans MS" pitchFamily="66" charset="0"/>
              </a:rPr>
              <a:t> of width  w  can be partitioned into  w  chains.</a:t>
            </a:r>
            <a:endParaRPr lang="en-US" sz="2400" dirty="0">
              <a:latin typeface="Comic Sans MS" pitchFamily="66"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 y="1828800"/>
            <a:ext cx="2206606" cy="283210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normAutofit/>
          </a:bodyPr>
          <a:lstStyle/>
          <a:p>
            <a:r>
              <a:rPr lang="en-US" sz="3200" dirty="0">
                <a:latin typeface="Comic Sans MS" pitchFamily="66" charset="0"/>
              </a:rPr>
              <a:t>The Proof of Dilworth’s Theorem (1)</a:t>
            </a:r>
          </a:p>
        </p:txBody>
      </p:sp>
      <p:sp>
        <p:nvSpPr>
          <p:cNvPr id="77827" name="Text Box 3"/>
          <p:cNvSpPr txBox="1">
            <a:spLocks noChangeArrowheads="1"/>
          </p:cNvSpPr>
          <p:nvPr/>
        </p:nvSpPr>
        <p:spPr bwMode="auto">
          <a:xfrm>
            <a:off x="304800" y="2362200"/>
            <a:ext cx="868680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sz="2400" dirty="0">
                <a:solidFill>
                  <a:schemeClr val="accent1">
                    <a:lumMod val="50000"/>
                  </a:schemeClr>
                </a:solidFill>
                <a:latin typeface="Comic Sans MS" pitchFamily="66" charset="0"/>
              </a:rPr>
              <a:t>Proof </a:t>
            </a:r>
            <a:r>
              <a:rPr lang="en-US" sz="2400" dirty="0">
                <a:latin typeface="Comic Sans MS" pitchFamily="66" charset="0"/>
              </a:rPr>
              <a:t> True when  width  w  =  1 and thus when  |P|  =  1.  Assume valid when  |P|  ≤  k.   Then consider a </a:t>
            </a:r>
            <a:r>
              <a:rPr lang="en-US" sz="2400" dirty="0" err="1">
                <a:latin typeface="Comic Sans MS" pitchFamily="66" charset="0"/>
              </a:rPr>
              <a:t>poset</a:t>
            </a:r>
            <a:r>
              <a:rPr lang="en-US" sz="2400" dirty="0">
                <a:latin typeface="Comic Sans MS" pitchFamily="66" charset="0"/>
              </a:rPr>
              <a:t>  P  with  |P|  =  k + 1.</a:t>
            </a:r>
          </a:p>
          <a:p>
            <a:pPr eaLnBrk="0" hangingPunct="0">
              <a:spcBef>
                <a:spcPct val="50000"/>
              </a:spcBef>
            </a:pPr>
            <a:r>
              <a:rPr lang="en-US" sz="2400" dirty="0">
                <a:latin typeface="Comic Sans MS" pitchFamily="66" charset="0"/>
              </a:rPr>
              <a:t>For each maximal </a:t>
            </a:r>
            <a:r>
              <a:rPr lang="en-US" sz="2400" dirty="0" err="1">
                <a:latin typeface="Comic Sans MS" pitchFamily="66" charset="0"/>
              </a:rPr>
              <a:t>antichain</a:t>
            </a:r>
            <a:r>
              <a:rPr lang="en-US" sz="2400" dirty="0">
                <a:latin typeface="Comic Sans MS" pitchFamily="66" charset="0"/>
              </a:rPr>
              <a:t>  A, let  D(A) =  {x :  x &lt; a  for some  a  in  A}, and  U(A) =  {x :  x &gt; a  for some  a  in  A}.  Evidently,  P = A  </a:t>
            </a:r>
            <a:r>
              <a:rPr lang="en-US" sz="2400" dirty="0">
                <a:latin typeface="Berlin Sans FB" pitchFamily="34" charset="0"/>
                <a:sym typeface="Symbol" pitchFamily="18" charset="2"/>
              </a:rPr>
              <a:t>  </a:t>
            </a:r>
            <a:r>
              <a:rPr lang="en-US" sz="2400" dirty="0">
                <a:latin typeface="Comic Sans MS" pitchFamily="66" charset="0"/>
                <a:sym typeface="Symbol" pitchFamily="18" charset="2"/>
              </a:rPr>
              <a:t>D(A)</a:t>
            </a:r>
            <a:r>
              <a:rPr lang="en-US" sz="2400" dirty="0">
                <a:latin typeface="Berlin Sans FB" pitchFamily="34" charset="0"/>
                <a:sym typeface="Symbol" pitchFamily="18" charset="2"/>
              </a:rPr>
              <a:t>  </a:t>
            </a:r>
            <a:r>
              <a:rPr lang="en-US" sz="2400" dirty="0">
                <a:latin typeface="Comic Sans MS" pitchFamily="66" charset="0"/>
                <a:sym typeface="Symbol" pitchFamily="18" charset="2"/>
              </a:rPr>
              <a:t>U(A)  is a partition into pairwise disjoint sets</a:t>
            </a:r>
            <a:r>
              <a:rPr lang="en-US" sz="2400" dirty="0" smtClean="0">
                <a:latin typeface="Comic Sans MS" pitchFamily="66" charset="0"/>
                <a:sym typeface="Symbol" pitchFamily="18" charset="2"/>
              </a:rPr>
              <a:t>.</a:t>
            </a:r>
            <a:endParaRPr lang="en-US" sz="2400" dirty="0">
              <a:latin typeface="Comic Sans MS" pitchFamily="66" charset="0"/>
              <a:sym typeface="Symbol" pitchFamily="18" charset="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normAutofit/>
          </a:bodyPr>
          <a:lstStyle/>
          <a:p>
            <a:r>
              <a:rPr lang="en-US" sz="3200" dirty="0">
                <a:latin typeface="Comic Sans MS" pitchFamily="66" charset="0"/>
              </a:rPr>
              <a:t>The Proof of Dilworth’s Theorem </a:t>
            </a:r>
            <a:r>
              <a:rPr lang="en-US" sz="3200" dirty="0" smtClean="0">
                <a:latin typeface="Comic Sans MS" pitchFamily="66" charset="0"/>
              </a:rPr>
              <a:t>(2)</a:t>
            </a:r>
            <a:endParaRPr lang="en-US" sz="3200" dirty="0">
              <a:latin typeface="Comic Sans MS" pitchFamily="66" charset="0"/>
            </a:endParaRPr>
          </a:p>
        </p:txBody>
      </p:sp>
      <p:sp>
        <p:nvSpPr>
          <p:cNvPr id="77827" name="Text Box 3"/>
          <p:cNvSpPr txBox="1">
            <a:spLocks noChangeArrowheads="1"/>
          </p:cNvSpPr>
          <p:nvPr/>
        </p:nvSpPr>
        <p:spPr bwMode="auto">
          <a:xfrm>
            <a:off x="304800" y="2133600"/>
            <a:ext cx="868680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sz="2400" dirty="0" smtClean="0">
                <a:solidFill>
                  <a:schemeClr val="accent1">
                    <a:lumMod val="50000"/>
                  </a:schemeClr>
                </a:solidFill>
                <a:latin typeface="Comic Sans MS" pitchFamily="66" charset="0"/>
              </a:rPr>
              <a:t>Case </a:t>
            </a:r>
            <a:r>
              <a:rPr lang="en-US" sz="2400" dirty="0">
                <a:solidFill>
                  <a:schemeClr val="accent1">
                    <a:lumMod val="50000"/>
                  </a:schemeClr>
                </a:solidFill>
                <a:latin typeface="Comic Sans MS" pitchFamily="66" charset="0"/>
              </a:rPr>
              <a:t>1.</a:t>
            </a:r>
            <a:r>
              <a:rPr lang="en-US" sz="2400" dirty="0">
                <a:latin typeface="Comic Sans MS" pitchFamily="66" charset="0"/>
              </a:rPr>
              <a:t>  There exists a maximum </a:t>
            </a:r>
            <a:r>
              <a:rPr lang="en-US" sz="2400" dirty="0" err="1">
                <a:latin typeface="Comic Sans MS" pitchFamily="66" charset="0"/>
              </a:rPr>
              <a:t>antichain</a:t>
            </a:r>
            <a:r>
              <a:rPr lang="en-US" sz="2400" dirty="0">
                <a:latin typeface="Comic Sans MS" pitchFamily="66" charset="0"/>
              </a:rPr>
              <a:t>  A with both  D(A) and  U(A) non-empty.</a:t>
            </a:r>
          </a:p>
          <a:p>
            <a:pPr eaLnBrk="0" hangingPunct="0">
              <a:spcBef>
                <a:spcPct val="50000"/>
              </a:spcBef>
            </a:pPr>
            <a:r>
              <a:rPr lang="en-US" sz="2400" dirty="0">
                <a:latin typeface="Comic Sans MS" pitchFamily="66" charset="0"/>
              </a:rPr>
              <a:t>Label the elements of  A  as  a</a:t>
            </a:r>
            <a:r>
              <a:rPr lang="en-US" sz="2400" baseline="-25000" dirty="0">
                <a:latin typeface="Comic Sans MS" pitchFamily="66" charset="0"/>
              </a:rPr>
              <a:t>1</a:t>
            </a:r>
            <a:r>
              <a:rPr lang="en-US" sz="2400" dirty="0">
                <a:latin typeface="Comic Sans MS" pitchFamily="66" charset="0"/>
              </a:rPr>
              <a:t>, a</a:t>
            </a:r>
            <a:r>
              <a:rPr lang="en-US" sz="2400" baseline="-25000" dirty="0">
                <a:latin typeface="Comic Sans MS" pitchFamily="66" charset="0"/>
              </a:rPr>
              <a:t>2</a:t>
            </a:r>
            <a:r>
              <a:rPr lang="en-US" sz="2400" dirty="0">
                <a:latin typeface="Comic Sans MS" pitchFamily="66" charset="0"/>
              </a:rPr>
              <a:t>, …, a</a:t>
            </a:r>
            <a:r>
              <a:rPr lang="en-US" sz="2400" baseline="-25000" dirty="0">
                <a:latin typeface="Comic Sans MS" pitchFamily="66" charset="0"/>
              </a:rPr>
              <a:t>w</a:t>
            </a:r>
            <a:r>
              <a:rPr lang="en-US" sz="2400" dirty="0">
                <a:latin typeface="Comic Sans MS" pitchFamily="66" charset="0"/>
              </a:rPr>
              <a:t>.  Then apply the inductive hypothesis to A</a:t>
            </a:r>
            <a:r>
              <a:rPr lang="en-US" sz="2400" dirty="0">
                <a:latin typeface="Berlin Sans FB" pitchFamily="34" charset="0"/>
              </a:rPr>
              <a:t> </a:t>
            </a:r>
            <a:r>
              <a:rPr lang="en-US" sz="2400" dirty="0">
                <a:sym typeface="Symbol" pitchFamily="18" charset="2"/>
              </a:rPr>
              <a:t></a:t>
            </a:r>
            <a:r>
              <a:rPr lang="en-US" dirty="0">
                <a:sym typeface="Symbol" pitchFamily="18" charset="2"/>
              </a:rPr>
              <a:t>  </a:t>
            </a:r>
            <a:r>
              <a:rPr lang="en-US" sz="2400" dirty="0">
                <a:latin typeface="Comic Sans MS" pitchFamily="66" charset="0"/>
                <a:sym typeface="Symbol" pitchFamily="18" charset="2"/>
              </a:rPr>
              <a:t>D(A), which has at most  k  points, since  U(A)  is non-empty.  WLOG, we obtain a chain partition  C</a:t>
            </a:r>
            <a:r>
              <a:rPr lang="en-US" sz="2400" baseline="-25000" dirty="0">
                <a:latin typeface="Comic Sans MS" pitchFamily="66" charset="0"/>
                <a:sym typeface="Symbol" pitchFamily="18" charset="2"/>
              </a:rPr>
              <a:t>1</a:t>
            </a:r>
            <a:r>
              <a:rPr lang="en-US" sz="2400" dirty="0">
                <a:latin typeface="Comic Sans MS" pitchFamily="66" charset="0"/>
                <a:sym typeface="Symbol" pitchFamily="18" charset="2"/>
              </a:rPr>
              <a:t>, C</a:t>
            </a:r>
            <a:r>
              <a:rPr lang="en-US" sz="2400" baseline="-25000" dirty="0">
                <a:latin typeface="Comic Sans MS" pitchFamily="66" charset="0"/>
                <a:sym typeface="Symbol" pitchFamily="18" charset="2"/>
              </a:rPr>
              <a:t>2</a:t>
            </a:r>
            <a:r>
              <a:rPr lang="en-US" sz="2400" dirty="0">
                <a:latin typeface="Comic Sans MS" pitchFamily="66" charset="0"/>
                <a:sym typeface="Symbol" pitchFamily="18" charset="2"/>
              </a:rPr>
              <a:t>, …, </a:t>
            </a:r>
            <a:r>
              <a:rPr lang="en-US" sz="2400" dirty="0" err="1">
                <a:latin typeface="Comic Sans MS" pitchFamily="66" charset="0"/>
                <a:sym typeface="Symbol" pitchFamily="18" charset="2"/>
              </a:rPr>
              <a:t>C</a:t>
            </a:r>
            <a:r>
              <a:rPr lang="en-US" sz="2400" baseline="-25000" dirty="0" err="1">
                <a:latin typeface="Comic Sans MS" pitchFamily="66" charset="0"/>
                <a:sym typeface="Symbol" pitchFamily="18" charset="2"/>
              </a:rPr>
              <a:t>w</a:t>
            </a:r>
            <a:r>
              <a:rPr lang="en-US" sz="2400" dirty="0">
                <a:latin typeface="Comic Sans MS" pitchFamily="66" charset="0"/>
                <a:sym typeface="Symbol" pitchFamily="18" charset="2"/>
              </a:rPr>
              <a:t>  of  A</a:t>
            </a:r>
            <a:r>
              <a:rPr lang="en-US" sz="2400" dirty="0">
                <a:latin typeface="Berlin Sans FB" pitchFamily="34" charset="0"/>
                <a:sym typeface="Symbol" pitchFamily="18" charset="2"/>
              </a:rPr>
              <a:t> </a:t>
            </a:r>
            <a:r>
              <a:rPr lang="en-US" sz="2400" dirty="0">
                <a:sym typeface="Symbol" pitchFamily="18" charset="2"/>
              </a:rPr>
              <a:t></a:t>
            </a:r>
            <a:r>
              <a:rPr lang="en-US" dirty="0">
                <a:sym typeface="Symbol" pitchFamily="18" charset="2"/>
              </a:rPr>
              <a:t>  </a:t>
            </a:r>
            <a:r>
              <a:rPr lang="en-US" sz="2400" dirty="0">
                <a:latin typeface="Berlin Sans FB" pitchFamily="34" charset="0"/>
                <a:sym typeface="Symbol" pitchFamily="18" charset="2"/>
              </a:rPr>
              <a:t>D(A)  with </a:t>
            </a:r>
            <a:r>
              <a:rPr lang="en-US" sz="2400" dirty="0" err="1">
                <a:latin typeface="Berlin Sans FB" pitchFamily="34" charset="0"/>
                <a:sym typeface="Symbol" pitchFamily="18" charset="2"/>
              </a:rPr>
              <a:t>a</a:t>
            </a:r>
            <a:r>
              <a:rPr lang="en-US" sz="2400" baseline="-25000" dirty="0" err="1">
                <a:latin typeface="Berlin Sans FB" pitchFamily="34" charset="0"/>
                <a:sym typeface="Symbol" pitchFamily="18" charset="2"/>
              </a:rPr>
              <a:t>i</a:t>
            </a:r>
            <a:r>
              <a:rPr lang="en-US" sz="2400" dirty="0">
                <a:latin typeface="Berlin Sans FB" pitchFamily="34" charset="0"/>
                <a:sym typeface="Symbol" pitchFamily="18" charset="2"/>
              </a:rPr>
              <a:t> the greatest element of  </a:t>
            </a:r>
            <a:r>
              <a:rPr lang="en-US" sz="2400" dirty="0" err="1">
                <a:latin typeface="Berlin Sans FB" pitchFamily="34" charset="0"/>
                <a:sym typeface="Symbol" pitchFamily="18" charset="2"/>
              </a:rPr>
              <a:t>C</a:t>
            </a:r>
            <a:r>
              <a:rPr lang="en-US" sz="2400" baseline="-25000" dirty="0" err="1">
                <a:latin typeface="Berlin Sans FB" pitchFamily="34" charset="0"/>
                <a:sym typeface="Symbol" pitchFamily="18" charset="2"/>
              </a:rPr>
              <a:t>i</a:t>
            </a:r>
            <a:r>
              <a:rPr lang="en-US" sz="2400" dirty="0">
                <a:latin typeface="Berlin Sans FB" pitchFamily="34" charset="0"/>
                <a:sym typeface="Symbol" pitchFamily="18" charset="2"/>
              </a:rPr>
              <a:t>  for each  i  = 1, 2, …, w.</a:t>
            </a:r>
          </a:p>
        </p:txBody>
      </p:sp>
    </p:spTree>
    <p:extLst>
      <p:ext uri="{BB962C8B-B14F-4D97-AF65-F5344CB8AC3E}">
        <p14:creationId xmlns:p14="http://schemas.microsoft.com/office/powerpoint/2010/main" val="40663132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normAutofit/>
          </a:bodyPr>
          <a:lstStyle/>
          <a:p>
            <a:r>
              <a:rPr lang="en-US" sz="3200" dirty="0">
                <a:latin typeface="Comic Sans MS" pitchFamily="66" charset="0"/>
              </a:rPr>
              <a:t>The Proof of Dilworth’s Theorem </a:t>
            </a:r>
            <a:r>
              <a:rPr lang="en-US" sz="3200" dirty="0" smtClean="0">
                <a:latin typeface="Comic Sans MS" pitchFamily="66" charset="0"/>
              </a:rPr>
              <a:t>(3)</a:t>
            </a:r>
            <a:endParaRPr lang="en-US" sz="3200" dirty="0">
              <a:latin typeface="Comic Sans MS" pitchFamily="66" charset="0"/>
            </a:endParaRPr>
          </a:p>
        </p:txBody>
      </p:sp>
      <p:sp>
        <p:nvSpPr>
          <p:cNvPr id="78851" name="Text Box 3"/>
          <p:cNvSpPr txBox="1">
            <a:spLocks noChangeArrowheads="1"/>
          </p:cNvSpPr>
          <p:nvPr/>
        </p:nvSpPr>
        <p:spPr bwMode="auto">
          <a:xfrm>
            <a:off x="228600" y="1676400"/>
            <a:ext cx="868680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sz="2400" dirty="0">
                <a:latin typeface="Comic Sans MS" pitchFamily="66" charset="0"/>
              </a:rPr>
              <a:t>Then apply the inductive hypothesis to A </a:t>
            </a:r>
            <a:r>
              <a:rPr lang="en-US" sz="2400" dirty="0">
                <a:latin typeface="Comic Sans MS" pitchFamily="66" charset="0"/>
                <a:sym typeface="Symbol" pitchFamily="18" charset="2"/>
              </a:rPr>
              <a:t>  U(A).  WLOG, we obtain a chain partition  C’</a:t>
            </a:r>
            <a:r>
              <a:rPr lang="en-US" sz="2400" baseline="-25000" dirty="0">
                <a:latin typeface="Comic Sans MS" pitchFamily="66" charset="0"/>
                <a:sym typeface="Symbol" pitchFamily="18" charset="2"/>
              </a:rPr>
              <a:t>1</a:t>
            </a:r>
            <a:r>
              <a:rPr lang="en-US" sz="2400" dirty="0">
                <a:latin typeface="Comic Sans MS" pitchFamily="66" charset="0"/>
                <a:sym typeface="Symbol" pitchFamily="18" charset="2"/>
              </a:rPr>
              <a:t>, C’</a:t>
            </a:r>
            <a:r>
              <a:rPr lang="en-US" sz="2400" baseline="-25000" dirty="0">
                <a:latin typeface="Comic Sans MS" pitchFamily="66" charset="0"/>
                <a:sym typeface="Symbol" pitchFamily="18" charset="2"/>
              </a:rPr>
              <a:t>2</a:t>
            </a:r>
            <a:r>
              <a:rPr lang="en-US" sz="2400" dirty="0">
                <a:latin typeface="Comic Sans MS" pitchFamily="66" charset="0"/>
                <a:sym typeface="Symbol" pitchFamily="18" charset="2"/>
              </a:rPr>
              <a:t>, …, </a:t>
            </a:r>
            <a:r>
              <a:rPr lang="en-US" sz="2400" dirty="0" err="1">
                <a:latin typeface="Comic Sans MS" pitchFamily="66" charset="0"/>
                <a:sym typeface="Symbol" pitchFamily="18" charset="2"/>
              </a:rPr>
              <a:t>C’</a:t>
            </a:r>
            <a:r>
              <a:rPr lang="en-US" sz="2400" baseline="-25000" dirty="0" err="1">
                <a:latin typeface="Comic Sans MS" pitchFamily="66" charset="0"/>
                <a:sym typeface="Symbol" pitchFamily="18" charset="2"/>
              </a:rPr>
              <a:t>w</a:t>
            </a:r>
            <a:r>
              <a:rPr lang="en-US" sz="2400" dirty="0">
                <a:latin typeface="Comic Sans MS" pitchFamily="66" charset="0"/>
                <a:sym typeface="Symbol" pitchFamily="18" charset="2"/>
              </a:rPr>
              <a:t> with </a:t>
            </a:r>
            <a:r>
              <a:rPr lang="en-US" sz="2400" dirty="0" err="1">
                <a:latin typeface="Comic Sans MS" pitchFamily="66" charset="0"/>
                <a:sym typeface="Symbol" pitchFamily="18" charset="2"/>
              </a:rPr>
              <a:t>a</a:t>
            </a:r>
            <a:r>
              <a:rPr lang="en-US" sz="2400" baseline="-25000" dirty="0" err="1">
                <a:latin typeface="Comic Sans MS" pitchFamily="66" charset="0"/>
                <a:sym typeface="Symbol" pitchFamily="18" charset="2"/>
              </a:rPr>
              <a:t>i</a:t>
            </a:r>
            <a:r>
              <a:rPr lang="en-US" sz="2400" dirty="0">
                <a:latin typeface="Comic Sans MS" pitchFamily="66" charset="0"/>
                <a:sym typeface="Symbol" pitchFamily="18" charset="2"/>
              </a:rPr>
              <a:t> the least element of  </a:t>
            </a:r>
            <a:r>
              <a:rPr lang="en-US" sz="2400" dirty="0" err="1">
                <a:latin typeface="Comic Sans MS" pitchFamily="66" charset="0"/>
                <a:sym typeface="Symbol" pitchFamily="18" charset="2"/>
              </a:rPr>
              <a:t>C’</a:t>
            </a:r>
            <a:r>
              <a:rPr lang="en-US" sz="2400" baseline="-25000" dirty="0" err="1">
                <a:latin typeface="Comic Sans MS" pitchFamily="66" charset="0"/>
                <a:sym typeface="Symbol" pitchFamily="18" charset="2"/>
              </a:rPr>
              <a:t>i</a:t>
            </a:r>
            <a:r>
              <a:rPr lang="en-US" sz="2400" dirty="0">
                <a:latin typeface="Comic Sans MS" pitchFamily="66" charset="0"/>
                <a:sym typeface="Symbol" pitchFamily="18" charset="2"/>
              </a:rPr>
              <a:t>  for each  i.  Then  </a:t>
            </a:r>
            <a:r>
              <a:rPr lang="en-US" sz="2400" dirty="0" err="1">
                <a:latin typeface="Comic Sans MS" pitchFamily="66" charset="0"/>
                <a:sym typeface="Symbol" pitchFamily="18" charset="2"/>
              </a:rPr>
              <a:t>C</a:t>
            </a:r>
            <a:r>
              <a:rPr lang="en-US" sz="2400" baseline="-25000" dirty="0" err="1">
                <a:latin typeface="Comic Sans MS" pitchFamily="66" charset="0"/>
                <a:sym typeface="Symbol" pitchFamily="18" charset="2"/>
              </a:rPr>
              <a:t>i</a:t>
            </a:r>
            <a:r>
              <a:rPr lang="en-US" sz="2400" dirty="0">
                <a:latin typeface="Comic Sans MS" pitchFamily="66" charset="0"/>
                <a:sym typeface="Symbol" pitchFamily="18" charset="2"/>
              </a:rPr>
              <a:t> </a:t>
            </a:r>
            <a:r>
              <a:rPr lang="en-US" dirty="0">
                <a:latin typeface="Comic Sans MS" pitchFamily="66" charset="0"/>
                <a:sym typeface="Symbol" pitchFamily="18" charset="2"/>
              </a:rPr>
              <a:t> </a:t>
            </a:r>
            <a:r>
              <a:rPr lang="en-US" sz="2400" dirty="0" err="1">
                <a:latin typeface="Comic Sans MS" pitchFamily="66" charset="0"/>
                <a:sym typeface="Symbol" pitchFamily="18" charset="2"/>
              </a:rPr>
              <a:t>C’</a:t>
            </a:r>
            <a:r>
              <a:rPr lang="en-US" sz="2400" baseline="-25000" dirty="0" err="1">
                <a:latin typeface="Comic Sans MS" pitchFamily="66" charset="0"/>
                <a:sym typeface="Symbol" pitchFamily="18" charset="2"/>
              </a:rPr>
              <a:t>i</a:t>
            </a:r>
            <a:r>
              <a:rPr lang="en-US" sz="2400" dirty="0">
                <a:latin typeface="Comic Sans MS" pitchFamily="66" charset="0"/>
                <a:sym typeface="Symbol" pitchFamily="18" charset="2"/>
              </a:rPr>
              <a:t>  is a chain for each  i  = 1, 2, …, w  and these  w  chains cover  P.</a:t>
            </a:r>
          </a:p>
          <a:p>
            <a:pPr eaLnBrk="0" hangingPunct="0">
              <a:spcBef>
                <a:spcPct val="50000"/>
              </a:spcBef>
            </a:pPr>
            <a:r>
              <a:rPr lang="en-US" sz="2400" dirty="0">
                <a:solidFill>
                  <a:schemeClr val="accent1">
                    <a:lumMod val="50000"/>
                  </a:schemeClr>
                </a:solidFill>
                <a:latin typeface="Comic Sans MS" pitchFamily="66" charset="0"/>
              </a:rPr>
              <a:t>Case 2.</a:t>
            </a:r>
            <a:r>
              <a:rPr lang="en-US" sz="2400" dirty="0">
                <a:latin typeface="Comic Sans MS" pitchFamily="66" charset="0"/>
              </a:rPr>
              <a:t>  For every maximum </a:t>
            </a:r>
            <a:r>
              <a:rPr lang="en-US" sz="2400" dirty="0" err="1">
                <a:latin typeface="Comic Sans MS" pitchFamily="66" charset="0"/>
              </a:rPr>
              <a:t>antichain</a:t>
            </a:r>
            <a:r>
              <a:rPr lang="en-US" sz="2400" dirty="0">
                <a:latin typeface="Comic Sans MS" pitchFamily="66" charset="0"/>
              </a:rPr>
              <a:t>  A, at least one of  D(A)  and  U(A)  is empty.</a:t>
            </a:r>
          </a:p>
          <a:p>
            <a:pPr eaLnBrk="0" hangingPunct="0">
              <a:spcBef>
                <a:spcPct val="50000"/>
              </a:spcBef>
            </a:pPr>
            <a:r>
              <a:rPr lang="en-US" sz="2400" dirty="0">
                <a:latin typeface="Comic Sans MS" pitchFamily="66" charset="0"/>
              </a:rPr>
              <a:t>Choose a maximal element  y.  Then choose a minimal element  x  with  x  ≤  y  in  P.   Note that we allow  x  =  y.   Regardless, C = {x, y}  is a chain – of either one or two points - and the width of  P  -  C  is  w – 1.  Partition  P  -  C into  w – 1 chains, and then add chain  C  to obtain the desired chain partition of  P.</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normAutofit/>
          </a:bodyPr>
          <a:lstStyle/>
          <a:p>
            <a:r>
              <a:rPr lang="en-US" sz="3200" dirty="0">
                <a:latin typeface="Comic Sans MS" pitchFamily="66" charset="0"/>
              </a:rPr>
              <a:t>Formal Definition and Examples</a:t>
            </a:r>
          </a:p>
        </p:txBody>
      </p:sp>
      <p:sp>
        <p:nvSpPr>
          <p:cNvPr id="57347" name="Rectangle 3"/>
          <p:cNvSpPr>
            <a:spLocks noGrp="1" noChangeArrowheads="1"/>
          </p:cNvSpPr>
          <p:nvPr>
            <p:ph type="body" idx="1"/>
          </p:nvPr>
        </p:nvSpPr>
        <p:spPr>
          <a:xfrm>
            <a:off x="304800" y="1905000"/>
            <a:ext cx="8610600" cy="4343400"/>
          </a:xfrm>
        </p:spPr>
        <p:txBody>
          <a:bodyPr>
            <a:normAutofit/>
          </a:bodyPr>
          <a:lstStyle/>
          <a:p>
            <a:pPr marL="0" indent="0">
              <a:buNone/>
            </a:pPr>
            <a:r>
              <a:rPr lang="en-US" sz="2400" dirty="0">
                <a:latin typeface="Comic Sans MS" pitchFamily="66" charset="0"/>
              </a:rPr>
              <a:t>A </a:t>
            </a:r>
            <a:r>
              <a:rPr lang="en-US" sz="2400" dirty="0">
                <a:solidFill>
                  <a:schemeClr val="accent1">
                    <a:lumMod val="50000"/>
                  </a:schemeClr>
                </a:solidFill>
                <a:latin typeface="Comic Sans MS" pitchFamily="66" charset="0"/>
              </a:rPr>
              <a:t>partially ordered set </a:t>
            </a:r>
            <a:r>
              <a:rPr lang="en-US" sz="2400" dirty="0">
                <a:latin typeface="Comic Sans MS" pitchFamily="66" charset="0"/>
              </a:rPr>
              <a:t>or </a:t>
            </a:r>
            <a:r>
              <a:rPr lang="en-US" sz="2400" dirty="0" err="1">
                <a:solidFill>
                  <a:schemeClr val="accent1">
                    <a:lumMod val="50000"/>
                  </a:schemeClr>
                </a:solidFill>
                <a:latin typeface="Comic Sans MS" pitchFamily="66" charset="0"/>
              </a:rPr>
              <a:t>poset</a:t>
            </a:r>
            <a:r>
              <a:rPr lang="en-US" sz="2400" dirty="0">
                <a:solidFill>
                  <a:srgbClr val="009900"/>
                </a:solidFill>
                <a:latin typeface="Comic Sans MS" pitchFamily="66" charset="0"/>
              </a:rPr>
              <a:t> </a:t>
            </a:r>
            <a:r>
              <a:rPr lang="en-US" sz="2400" dirty="0">
                <a:latin typeface="Comic Sans MS" pitchFamily="66" charset="0"/>
              </a:rPr>
              <a:t> P  is a pair  (X, P)  where  P  is an reflexive, </a:t>
            </a:r>
            <a:r>
              <a:rPr lang="en-US" sz="2400" dirty="0" err="1">
                <a:latin typeface="Comic Sans MS" pitchFamily="66" charset="0"/>
              </a:rPr>
              <a:t>antisymmetric</a:t>
            </a:r>
            <a:r>
              <a:rPr lang="en-US" sz="2400" dirty="0">
                <a:latin typeface="Comic Sans MS" pitchFamily="66" charset="0"/>
              </a:rPr>
              <a:t> and transitive binary relation on  X.  The set  X  is called the </a:t>
            </a:r>
            <a:r>
              <a:rPr lang="en-US" sz="2400" dirty="0">
                <a:solidFill>
                  <a:schemeClr val="accent1">
                    <a:lumMod val="50000"/>
                  </a:schemeClr>
                </a:solidFill>
                <a:latin typeface="Comic Sans MS" pitchFamily="66" charset="0"/>
              </a:rPr>
              <a:t>ground set </a:t>
            </a:r>
            <a:r>
              <a:rPr lang="en-US" sz="2400" dirty="0">
                <a:latin typeface="Comic Sans MS" pitchFamily="66" charset="0"/>
              </a:rPr>
              <a:t>and members of  X  are called </a:t>
            </a:r>
            <a:r>
              <a:rPr lang="en-US" sz="2400" dirty="0">
                <a:solidFill>
                  <a:schemeClr val="accent1">
                    <a:lumMod val="50000"/>
                  </a:schemeClr>
                </a:solidFill>
                <a:latin typeface="Comic Sans MS" pitchFamily="66" charset="0"/>
              </a:rPr>
              <a:t>elements</a:t>
            </a:r>
            <a:r>
              <a:rPr lang="en-US" sz="2400" dirty="0">
                <a:latin typeface="Comic Sans MS" pitchFamily="66" charset="0"/>
              </a:rPr>
              <a:t> or </a:t>
            </a:r>
            <a:r>
              <a:rPr lang="en-US" sz="2400" dirty="0">
                <a:solidFill>
                  <a:schemeClr val="accent1">
                    <a:lumMod val="50000"/>
                  </a:schemeClr>
                </a:solidFill>
                <a:latin typeface="Comic Sans MS" pitchFamily="66" charset="0"/>
              </a:rPr>
              <a:t>points</a:t>
            </a:r>
            <a:r>
              <a:rPr lang="en-US" sz="2400" dirty="0">
                <a:latin typeface="Comic Sans MS" pitchFamily="66" charset="0"/>
              </a:rPr>
              <a:t>.  The binary relation  P  is called a </a:t>
            </a:r>
            <a:r>
              <a:rPr lang="en-US" sz="2400" dirty="0">
                <a:solidFill>
                  <a:schemeClr val="accent1">
                    <a:lumMod val="50000"/>
                  </a:schemeClr>
                </a:solidFill>
                <a:latin typeface="Comic Sans MS" pitchFamily="66" charset="0"/>
              </a:rPr>
              <a:t>partial order </a:t>
            </a:r>
            <a:r>
              <a:rPr lang="en-US" sz="2400" dirty="0">
                <a:latin typeface="Comic Sans MS" pitchFamily="66" charset="0"/>
              </a:rPr>
              <a:t>on  X.</a:t>
            </a:r>
          </a:p>
          <a:p>
            <a:pPr marL="0" indent="0">
              <a:buNone/>
            </a:pPr>
            <a:endParaRPr lang="en-US" sz="2400" dirty="0" smtClean="0">
              <a:latin typeface="Comic Sans MS" pitchFamily="66" charset="0"/>
            </a:endParaRPr>
          </a:p>
          <a:p>
            <a:pPr marL="0" indent="0">
              <a:buNone/>
            </a:pPr>
            <a:r>
              <a:rPr lang="en-US" sz="2400" dirty="0" smtClean="0">
                <a:solidFill>
                  <a:schemeClr val="accent1">
                    <a:lumMod val="50000"/>
                  </a:schemeClr>
                </a:solidFill>
                <a:latin typeface="Comic Sans MS" pitchFamily="66" charset="0"/>
              </a:rPr>
              <a:t>Example</a:t>
            </a:r>
            <a:r>
              <a:rPr lang="en-US" sz="2400" dirty="0" smtClean="0">
                <a:latin typeface="Comic Sans MS" pitchFamily="66" charset="0"/>
              </a:rPr>
              <a:t>  Let  </a:t>
            </a:r>
            <a:r>
              <a:rPr lang="en-US" sz="2400" dirty="0">
                <a:latin typeface="Comic Sans MS" pitchFamily="66" charset="0"/>
              </a:rPr>
              <a:t>X = {1,2,3,4,5,6} and P = {(1,1), (2,2), (3,3), (4,4), (5,5), (6,6), (6,1), (6,4), (1,4), (6,5), (3,4), (6,2).  Then  P  is partial order on  X, and  (X,P)  is a </a:t>
            </a:r>
            <a:r>
              <a:rPr lang="en-US" sz="2400" dirty="0" err="1">
                <a:latin typeface="Comic Sans MS" pitchFamily="66" charset="0"/>
              </a:rPr>
              <a:t>poset</a:t>
            </a:r>
            <a:r>
              <a:rPr lang="en-US" sz="2400" dirty="0">
                <a:latin typeface="Comic Sans MS" pitchFamily="66"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15636" y="228600"/>
            <a:ext cx="8347364" cy="990600"/>
          </a:xfrm>
        </p:spPr>
        <p:txBody>
          <a:bodyPr>
            <a:normAutofit/>
          </a:bodyPr>
          <a:lstStyle/>
          <a:p>
            <a:r>
              <a:rPr lang="en-US" sz="3200" dirty="0" smtClean="0">
                <a:latin typeface="Comic Sans MS" pitchFamily="66" charset="0"/>
              </a:rPr>
              <a:t>Algorithmic Approach - Fulkerson</a:t>
            </a:r>
            <a:endParaRPr lang="en-US" sz="3200" dirty="0">
              <a:latin typeface="Comic Sans MS" pitchFamily="66"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2133600"/>
            <a:ext cx="4895850" cy="1676400"/>
          </a:xfrm>
          <a:prstGeom prst="rect">
            <a:avLst/>
          </a:prstGeom>
        </p:spPr>
      </p:pic>
      <p:sp>
        <p:nvSpPr>
          <p:cNvPr id="3" name="TextBox 2"/>
          <p:cNvSpPr txBox="1"/>
          <p:nvPr/>
        </p:nvSpPr>
        <p:spPr>
          <a:xfrm>
            <a:off x="1143000" y="4114800"/>
            <a:ext cx="6629400" cy="1938992"/>
          </a:xfrm>
          <a:prstGeom prst="rect">
            <a:avLst/>
          </a:prstGeom>
          <a:noFill/>
        </p:spPr>
        <p:txBody>
          <a:bodyPr wrap="square" rtlCol="0">
            <a:spAutoFit/>
          </a:bodyPr>
          <a:lstStyle/>
          <a:p>
            <a:r>
              <a:rPr lang="en-US" sz="2400" dirty="0" smtClean="0">
                <a:latin typeface="Comic Sans MS" pitchFamily="66" charset="0"/>
              </a:rPr>
              <a:t>Associate with  P  a bipartite graph with  </a:t>
            </a:r>
            <a:r>
              <a:rPr lang="en-US" sz="2400" dirty="0" err="1" smtClean="0">
                <a:latin typeface="Comic Sans MS" pitchFamily="66" charset="0"/>
              </a:rPr>
              <a:t>xy</a:t>
            </a:r>
            <a:r>
              <a:rPr lang="en-US" sz="2400" dirty="0" smtClean="0">
                <a:latin typeface="Comic Sans MS" pitchFamily="66" charset="0"/>
              </a:rPr>
              <a:t>’ an edge whenever  x &lt; y  in  P.</a:t>
            </a:r>
          </a:p>
          <a:p>
            <a:endParaRPr lang="en-US" sz="2400" dirty="0">
              <a:latin typeface="Comic Sans MS" pitchFamily="66" charset="0"/>
            </a:endParaRPr>
          </a:p>
          <a:p>
            <a:r>
              <a:rPr lang="en-US" sz="2400" dirty="0" smtClean="0">
                <a:latin typeface="Comic Sans MS" pitchFamily="66" charset="0"/>
              </a:rPr>
              <a:t>Find a maximum matching.  For example, use a network flow algorithm.</a:t>
            </a:r>
            <a:endParaRPr lang="en-US" sz="2400" dirty="0">
              <a:latin typeface="Comic Sans MS" pitchFamily="66" charset="0"/>
            </a:endParaRPr>
          </a:p>
        </p:txBody>
      </p:sp>
    </p:spTree>
    <p:extLst>
      <p:ext uri="{BB962C8B-B14F-4D97-AF65-F5344CB8AC3E}">
        <p14:creationId xmlns:p14="http://schemas.microsoft.com/office/powerpoint/2010/main" val="3650516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15636" y="228600"/>
            <a:ext cx="8347364" cy="990600"/>
          </a:xfrm>
        </p:spPr>
        <p:txBody>
          <a:bodyPr>
            <a:normAutofit/>
          </a:bodyPr>
          <a:lstStyle/>
          <a:p>
            <a:r>
              <a:rPr lang="en-US" sz="3200" dirty="0" smtClean="0">
                <a:latin typeface="Comic Sans MS" pitchFamily="66" charset="0"/>
              </a:rPr>
              <a:t>Chain Partition and Width</a:t>
            </a:r>
            <a:endParaRPr lang="en-US" sz="3200" dirty="0">
              <a:latin typeface="Comic Sans MS" pitchFamily="66"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2166809"/>
            <a:ext cx="4895850" cy="1609981"/>
          </a:xfrm>
          <a:prstGeom prst="rect">
            <a:avLst/>
          </a:prstGeom>
        </p:spPr>
      </p:pic>
      <p:sp>
        <p:nvSpPr>
          <p:cNvPr id="3" name="TextBox 2"/>
          <p:cNvSpPr txBox="1"/>
          <p:nvPr/>
        </p:nvSpPr>
        <p:spPr>
          <a:xfrm>
            <a:off x="685800" y="4038600"/>
            <a:ext cx="7467600" cy="2308324"/>
          </a:xfrm>
          <a:prstGeom prst="rect">
            <a:avLst/>
          </a:prstGeom>
          <a:noFill/>
        </p:spPr>
        <p:txBody>
          <a:bodyPr wrap="square" rtlCol="0">
            <a:spAutoFit/>
          </a:bodyPr>
          <a:lstStyle/>
          <a:p>
            <a:r>
              <a:rPr lang="en-US" sz="2400" dirty="0" smtClean="0">
                <a:latin typeface="Comic Sans MS" pitchFamily="66" charset="0"/>
              </a:rPr>
              <a:t>When  </a:t>
            </a:r>
            <a:r>
              <a:rPr lang="en-US" sz="2400" dirty="0" err="1" smtClean="0">
                <a:latin typeface="Comic Sans MS" pitchFamily="66" charset="0"/>
              </a:rPr>
              <a:t>xy</a:t>
            </a:r>
            <a:r>
              <a:rPr lang="en-US" sz="2400" dirty="0" smtClean="0">
                <a:latin typeface="Comic Sans MS" pitchFamily="66" charset="0"/>
              </a:rPr>
              <a:t>’  is one of the edges in the maximum matching, x  will be covered by  y  in the chain partition. </a:t>
            </a:r>
          </a:p>
          <a:p>
            <a:endParaRPr lang="en-US" sz="2400" dirty="0">
              <a:latin typeface="Comic Sans MS" pitchFamily="66" charset="0"/>
            </a:endParaRPr>
          </a:p>
          <a:p>
            <a:r>
              <a:rPr lang="en-US" sz="2400" dirty="0" smtClean="0">
                <a:latin typeface="Comic Sans MS" pitchFamily="66" charset="0"/>
              </a:rPr>
              <a:t>Each chain contains a point  x  where  x  is reachable but  x’  is not.  They form an </a:t>
            </a:r>
            <a:r>
              <a:rPr lang="en-US" sz="2400" dirty="0" err="1" smtClean="0">
                <a:latin typeface="Comic Sans MS" pitchFamily="66" charset="0"/>
              </a:rPr>
              <a:t>antichain</a:t>
            </a:r>
            <a:r>
              <a:rPr lang="en-US" sz="2400" dirty="0" smtClean="0">
                <a:latin typeface="Comic Sans MS" pitchFamily="66" charset="0"/>
              </a:rPr>
              <a:t>.</a:t>
            </a:r>
            <a:endParaRPr lang="en-US" sz="2400" dirty="0">
              <a:latin typeface="Comic Sans MS" pitchFamily="66" charset="0"/>
            </a:endParaRPr>
          </a:p>
        </p:txBody>
      </p:sp>
    </p:spTree>
    <p:extLst>
      <p:ext uri="{BB962C8B-B14F-4D97-AF65-F5344CB8AC3E}">
        <p14:creationId xmlns:p14="http://schemas.microsoft.com/office/powerpoint/2010/main" val="3203325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15636" y="228600"/>
            <a:ext cx="8347364" cy="990600"/>
          </a:xfrm>
        </p:spPr>
        <p:txBody>
          <a:bodyPr>
            <a:normAutofit/>
          </a:bodyPr>
          <a:lstStyle/>
          <a:p>
            <a:r>
              <a:rPr lang="en-US" sz="3200" dirty="0" smtClean="0">
                <a:latin typeface="Comic Sans MS" pitchFamily="66" charset="0"/>
              </a:rPr>
              <a:t>Chromatic Number and Clique Size</a:t>
            </a:r>
            <a:endParaRPr lang="en-US" sz="3200" dirty="0">
              <a:latin typeface="Comic Sans MS" pitchFamily="66" charset="0"/>
            </a:endParaRPr>
          </a:p>
        </p:txBody>
      </p:sp>
      <p:sp>
        <p:nvSpPr>
          <p:cNvPr id="3" name="TextBox 2"/>
          <p:cNvSpPr txBox="1"/>
          <p:nvPr/>
        </p:nvSpPr>
        <p:spPr>
          <a:xfrm>
            <a:off x="685800" y="1905000"/>
            <a:ext cx="7467600" cy="4154984"/>
          </a:xfrm>
          <a:prstGeom prst="rect">
            <a:avLst/>
          </a:prstGeom>
          <a:noFill/>
        </p:spPr>
        <p:txBody>
          <a:bodyPr wrap="square" rtlCol="0">
            <a:spAutoFit/>
          </a:bodyPr>
          <a:lstStyle/>
          <a:p>
            <a:r>
              <a:rPr lang="en-US" sz="2400" dirty="0" smtClean="0">
                <a:solidFill>
                  <a:schemeClr val="accent1">
                    <a:lumMod val="50000"/>
                  </a:schemeClr>
                </a:solidFill>
                <a:latin typeface="Comic Sans MS" pitchFamily="66" charset="0"/>
              </a:rPr>
              <a:t>Definition</a:t>
            </a:r>
            <a:r>
              <a:rPr lang="en-US" sz="2400" dirty="0" smtClean="0">
                <a:latin typeface="Comic Sans MS" pitchFamily="66" charset="0"/>
              </a:rPr>
              <a:t>  The </a:t>
            </a:r>
            <a:r>
              <a:rPr lang="en-US" sz="2400" dirty="0" smtClean="0">
                <a:solidFill>
                  <a:schemeClr val="accent1">
                    <a:lumMod val="50000"/>
                  </a:schemeClr>
                </a:solidFill>
                <a:latin typeface="Comic Sans MS" pitchFamily="66" charset="0"/>
              </a:rPr>
              <a:t>maximum clique size </a:t>
            </a:r>
            <a:r>
              <a:rPr lang="en-US" sz="2400" dirty="0" smtClean="0">
                <a:latin typeface="Comic Sans MS" pitchFamily="66" charset="0"/>
              </a:rPr>
              <a:t>of a graph  G, denoted  </a:t>
            </a:r>
            <a:r>
              <a:rPr lang="el-GR" sz="2400" dirty="0" smtClean="0">
                <a:latin typeface="Comic Sans MS"/>
              </a:rPr>
              <a:t>ω</a:t>
            </a:r>
            <a:r>
              <a:rPr lang="en-US" sz="2400" dirty="0" smtClean="0">
                <a:latin typeface="Comic Sans MS" pitchFamily="66" charset="0"/>
              </a:rPr>
              <a:t>(G), is the largest integer  k  for which  G contains a clique of size  k.   The </a:t>
            </a:r>
            <a:r>
              <a:rPr lang="en-US" sz="2400" dirty="0" smtClean="0">
                <a:solidFill>
                  <a:schemeClr val="accent1">
                    <a:lumMod val="50000"/>
                  </a:schemeClr>
                </a:solidFill>
                <a:latin typeface="Comic Sans MS" pitchFamily="66" charset="0"/>
              </a:rPr>
              <a:t>chromatic number </a:t>
            </a:r>
            <a:r>
              <a:rPr lang="en-US" sz="2400" dirty="0" smtClean="0">
                <a:latin typeface="Comic Sans MS" pitchFamily="66" charset="0"/>
              </a:rPr>
              <a:t>of  G, denoted  </a:t>
            </a:r>
            <a:r>
              <a:rPr lang="el-GR" sz="2400" dirty="0" smtClean="0">
                <a:latin typeface="Comic Sans MS"/>
              </a:rPr>
              <a:t>χ</a:t>
            </a:r>
            <a:r>
              <a:rPr lang="en-US" sz="2400" dirty="0" smtClean="0">
                <a:latin typeface="Comic Sans MS" pitchFamily="66" charset="0"/>
              </a:rPr>
              <a:t>(G),  is the smallest integer t  for which the vertices of  G  can be colored with  t  colors so that adjacent vertices always receive different colors.  Clearly, </a:t>
            </a:r>
            <a:endParaRPr lang="en-US" sz="2400" dirty="0"/>
          </a:p>
          <a:p>
            <a:endParaRPr lang="en-US" sz="2400" dirty="0" smtClean="0">
              <a:latin typeface="Comic Sans MS" pitchFamily="66" charset="0"/>
            </a:endParaRPr>
          </a:p>
          <a:p>
            <a:r>
              <a:rPr lang="en-US" sz="2400" dirty="0">
                <a:latin typeface="Comic Sans MS" pitchFamily="66" charset="0"/>
              </a:rPr>
              <a:t> </a:t>
            </a:r>
            <a:r>
              <a:rPr lang="en-US" sz="2400" dirty="0" smtClean="0">
                <a:latin typeface="Comic Sans MS" pitchFamily="66" charset="0"/>
              </a:rPr>
              <a:t>                   </a:t>
            </a:r>
            <a:r>
              <a:rPr lang="el-GR" sz="2400" dirty="0" smtClean="0"/>
              <a:t>χ</a:t>
            </a:r>
            <a:r>
              <a:rPr lang="en-US" sz="2400" dirty="0" smtClean="0">
                <a:latin typeface="Comic Sans MS" pitchFamily="66" charset="0"/>
              </a:rPr>
              <a:t>(G) </a:t>
            </a:r>
            <a:r>
              <a:rPr lang="en-US" sz="2400" dirty="0">
                <a:latin typeface="Comic Sans MS" pitchFamily="66" charset="0"/>
              </a:rPr>
              <a:t>≥ </a:t>
            </a:r>
            <a:r>
              <a:rPr lang="el-GR" sz="2400" dirty="0" smtClean="0"/>
              <a:t>ω</a:t>
            </a:r>
            <a:r>
              <a:rPr lang="en-US" sz="2400" dirty="0" smtClean="0">
                <a:latin typeface="Comic Sans MS" pitchFamily="66" charset="0"/>
              </a:rPr>
              <a:t>(G)  </a:t>
            </a:r>
          </a:p>
          <a:p>
            <a:endParaRPr lang="en-US" sz="2400" dirty="0">
              <a:latin typeface="Comic Sans MS" pitchFamily="66" charset="0"/>
            </a:endParaRPr>
          </a:p>
          <a:p>
            <a:r>
              <a:rPr lang="en-US" sz="2400" dirty="0" smtClean="0">
                <a:latin typeface="Comic Sans MS" pitchFamily="66" charset="0"/>
              </a:rPr>
              <a:t>for any graph  G.</a:t>
            </a:r>
          </a:p>
        </p:txBody>
      </p:sp>
    </p:spTree>
    <p:extLst>
      <p:ext uri="{BB962C8B-B14F-4D97-AF65-F5344CB8AC3E}">
        <p14:creationId xmlns:p14="http://schemas.microsoft.com/office/powerpoint/2010/main" val="23794453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15636" y="228600"/>
            <a:ext cx="8347364" cy="990600"/>
          </a:xfrm>
        </p:spPr>
        <p:txBody>
          <a:bodyPr>
            <a:normAutofit/>
          </a:bodyPr>
          <a:lstStyle/>
          <a:p>
            <a:r>
              <a:rPr lang="en-US" sz="3200" dirty="0" smtClean="0">
                <a:latin typeface="Comic Sans MS" pitchFamily="66" charset="0"/>
              </a:rPr>
              <a:t>A Classic Result of </a:t>
            </a:r>
            <a:r>
              <a:rPr lang="en-US" sz="3200" dirty="0" err="1" smtClean="0">
                <a:latin typeface="Comic Sans MS" pitchFamily="66" charset="0"/>
              </a:rPr>
              <a:t>Erd</a:t>
            </a:r>
            <a:r>
              <a:rPr lang="hu-HU" sz="3200" dirty="0">
                <a:latin typeface="Comic Sans MS" pitchFamily="66" charset="0"/>
              </a:rPr>
              <a:t>ő</a:t>
            </a:r>
            <a:r>
              <a:rPr lang="en-US" sz="3200" dirty="0" smtClean="0">
                <a:latin typeface="Comic Sans MS" pitchFamily="66" charset="0"/>
              </a:rPr>
              <a:t>s</a:t>
            </a:r>
            <a:endParaRPr lang="en-US" sz="3200" dirty="0">
              <a:latin typeface="Comic Sans MS" pitchFamily="66" charset="0"/>
            </a:endParaRPr>
          </a:p>
        </p:txBody>
      </p:sp>
      <p:sp>
        <p:nvSpPr>
          <p:cNvPr id="3" name="TextBox 2"/>
          <p:cNvSpPr txBox="1"/>
          <p:nvPr/>
        </p:nvSpPr>
        <p:spPr>
          <a:xfrm>
            <a:off x="685800" y="1752600"/>
            <a:ext cx="7467600" cy="4524315"/>
          </a:xfrm>
          <a:prstGeom prst="rect">
            <a:avLst/>
          </a:prstGeom>
          <a:noFill/>
        </p:spPr>
        <p:txBody>
          <a:bodyPr wrap="square" rtlCol="0">
            <a:spAutoFit/>
          </a:bodyPr>
          <a:lstStyle/>
          <a:p>
            <a:r>
              <a:rPr lang="en-US" sz="2400" dirty="0" smtClean="0">
                <a:solidFill>
                  <a:schemeClr val="accent1">
                    <a:lumMod val="50000"/>
                  </a:schemeClr>
                </a:solidFill>
                <a:latin typeface="Comic Sans MS" pitchFamily="66" charset="0"/>
              </a:rPr>
              <a:t>Definition  </a:t>
            </a:r>
            <a:r>
              <a:rPr lang="en-US" sz="2400" dirty="0" smtClean="0">
                <a:latin typeface="Comic Sans MS" pitchFamily="66" charset="0"/>
              </a:rPr>
              <a:t>The</a:t>
            </a:r>
            <a:r>
              <a:rPr lang="en-US" sz="2400" dirty="0" smtClean="0">
                <a:solidFill>
                  <a:schemeClr val="accent1">
                    <a:lumMod val="50000"/>
                  </a:schemeClr>
                </a:solidFill>
                <a:latin typeface="Comic Sans MS" pitchFamily="66" charset="0"/>
              </a:rPr>
              <a:t> girth </a:t>
            </a:r>
            <a:r>
              <a:rPr lang="en-US" sz="2400" dirty="0" smtClean="0">
                <a:latin typeface="Comic Sans MS" pitchFamily="66" charset="0"/>
              </a:rPr>
              <a:t>of a graph  G  is the smallest integer  g </a:t>
            </a:r>
            <a:r>
              <a:rPr lang="en-US" sz="2400" dirty="0">
                <a:latin typeface="Comic Sans MS" pitchFamily="66" charset="0"/>
              </a:rPr>
              <a:t> </a:t>
            </a:r>
            <a:r>
              <a:rPr lang="en-US" sz="2400" dirty="0" smtClean="0">
                <a:latin typeface="Comic Sans MS" pitchFamily="66" charset="0"/>
              </a:rPr>
              <a:t>so that  G  contains a cycle on  g  vertices.   When the girth of  G  is  4  or more, the maximum clique size of  G  is at most  2.</a:t>
            </a:r>
          </a:p>
          <a:p>
            <a:endParaRPr lang="en-US" sz="2400" dirty="0">
              <a:solidFill>
                <a:schemeClr val="accent1">
                  <a:lumMod val="50000"/>
                </a:schemeClr>
              </a:solidFill>
              <a:latin typeface="Comic Sans MS" pitchFamily="66" charset="0"/>
            </a:endParaRPr>
          </a:p>
          <a:p>
            <a:r>
              <a:rPr lang="en-US" sz="2400" dirty="0" smtClean="0">
                <a:solidFill>
                  <a:schemeClr val="accent1">
                    <a:lumMod val="50000"/>
                  </a:schemeClr>
                </a:solidFill>
                <a:latin typeface="Comic Sans MS" pitchFamily="66" charset="0"/>
              </a:rPr>
              <a:t>Theorem </a:t>
            </a:r>
            <a:r>
              <a:rPr lang="en-US" sz="2400" dirty="0" smtClean="0">
                <a:latin typeface="Comic Sans MS" pitchFamily="66" charset="0"/>
              </a:rPr>
              <a:t>(</a:t>
            </a:r>
            <a:r>
              <a:rPr lang="hu-HU" sz="2400" dirty="0" smtClean="0">
                <a:latin typeface="Comic Sans MS" pitchFamily="66" charset="0"/>
              </a:rPr>
              <a:t>Erdős</a:t>
            </a:r>
            <a:r>
              <a:rPr lang="en-US" sz="2400" dirty="0" smtClean="0">
                <a:latin typeface="Comic Sans MS" pitchFamily="66" charset="0"/>
              </a:rPr>
              <a:t>)  For every pair  g, t of positive integers, there is a graph  G  so that the girth of </a:t>
            </a:r>
            <a:r>
              <a:rPr lang="en-US" sz="2400" dirty="0">
                <a:latin typeface="Comic Sans MS" pitchFamily="66" charset="0"/>
              </a:rPr>
              <a:t> </a:t>
            </a:r>
            <a:r>
              <a:rPr lang="en-US" sz="2400" dirty="0" smtClean="0">
                <a:latin typeface="Comic Sans MS" pitchFamily="66" charset="0"/>
              </a:rPr>
              <a:t>G is larger than  g  and the chromatic number of  G  is at least  t.</a:t>
            </a:r>
          </a:p>
          <a:p>
            <a:endParaRPr lang="en-US" sz="2400" dirty="0">
              <a:latin typeface="Comic Sans MS" pitchFamily="66" charset="0"/>
            </a:endParaRPr>
          </a:p>
          <a:p>
            <a:r>
              <a:rPr lang="en-US" sz="2400" dirty="0" smtClean="0">
                <a:latin typeface="Comic Sans MS" pitchFamily="66" charset="0"/>
              </a:rPr>
              <a:t>In particular,  for every integer  t,  there is a graph  G  with  </a:t>
            </a:r>
            <a:r>
              <a:rPr lang="el-GR" sz="2400" dirty="0" smtClean="0">
                <a:latin typeface="Comic Sans MS" pitchFamily="66" charset="0"/>
              </a:rPr>
              <a:t>ω(</a:t>
            </a:r>
            <a:r>
              <a:rPr lang="en-US" sz="2400" dirty="0">
                <a:latin typeface="Comic Sans MS" pitchFamily="66" charset="0"/>
              </a:rPr>
              <a:t>G</a:t>
            </a:r>
            <a:r>
              <a:rPr lang="en-US" sz="2400" dirty="0" smtClean="0">
                <a:latin typeface="Comic Sans MS" pitchFamily="66" charset="0"/>
              </a:rPr>
              <a:t>) = t </a:t>
            </a:r>
            <a:r>
              <a:rPr lang="en-US" sz="2400" dirty="0">
                <a:latin typeface="Comic Sans MS" pitchFamily="66" charset="0"/>
              </a:rPr>
              <a:t>and  </a:t>
            </a:r>
            <a:r>
              <a:rPr lang="el-GR" sz="2400" dirty="0">
                <a:latin typeface="Comic Sans MS" pitchFamily="66" charset="0"/>
              </a:rPr>
              <a:t>χ(</a:t>
            </a:r>
            <a:r>
              <a:rPr lang="en-US" sz="2400" dirty="0">
                <a:latin typeface="Comic Sans MS" pitchFamily="66" charset="0"/>
              </a:rPr>
              <a:t>G) </a:t>
            </a:r>
            <a:r>
              <a:rPr lang="en-US" sz="2400" dirty="0" smtClean="0">
                <a:latin typeface="Comic Sans MS" pitchFamily="66" charset="0"/>
              </a:rPr>
              <a:t>&gt; t.</a:t>
            </a:r>
            <a:endParaRPr lang="en-US" sz="2400" dirty="0"/>
          </a:p>
        </p:txBody>
      </p:sp>
    </p:spTree>
    <p:extLst>
      <p:ext uri="{BB962C8B-B14F-4D97-AF65-F5344CB8AC3E}">
        <p14:creationId xmlns:p14="http://schemas.microsoft.com/office/powerpoint/2010/main" val="34817289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15636" y="228600"/>
            <a:ext cx="8347364" cy="990600"/>
          </a:xfrm>
        </p:spPr>
        <p:txBody>
          <a:bodyPr>
            <a:normAutofit/>
          </a:bodyPr>
          <a:lstStyle/>
          <a:p>
            <a:r>
              <a:rPr lang="en-US" sz="3200" dirty="0" smtClean="0">
                <a:latin typeface="Comic Sans MS" pitchFamily="66" charset="0"/>
              </a:rPr>
              <a:t>Perfect Graphs</a:t>
            </a:r>
            <a:endParaRPr lang="en-US" sz="3200" dirty="0">
              <a:latin typeface="Comic Sans MS" pitchFamily="66" charset="0"/>
            </a:endParaRPr>
          </a:p>
        </p:txBody>
      </p:sp>
      <p:sp>
        <p:nvSpPr>
          <p:cNvPr id="3" name="TextBox 2"/>
          <p:cNvSpPr txBox="1"/>
          <p:nvPr/>
        </p:nvSpPr>
        <p:spPr>
          <a:xfrm>
            <a:off x="762000" y="2514600"/>
            <a:ext cx="7467600" cy="2677656"/>
          </a:xfrm>
          <a:prstGeom prst="rect">
            <a:avLst/>
          </a:prstGeom>
          <a:noFill/>
        </p:spPr>
        <p:txBody>
          <a:bodyPr wrap="square" rtlCol="0">
            <a:spAutoFit/>
          </a:bodyPr>
          <a:lstStyle/>
          <a:p>
            <a:r>
              <a:rPr lang="en-US" sz="2400" dirty="0" smtClean="0">
                <a:solidFill>
                  <a:schemeClr val="accent1">
                    <a:lumMod val="50000"/>
                  </a:schemeClr>
                </a:solidFill>
                <a:latin typeface="Comic Sans MS" pitchFamily="66" charset="0"/>
              </a:rPr>
              <a:t>Definition</a:t>
            </a:r>
            <a:r>
              <a:rPr lang="en-US" sz="2400" dirty="0" smtClean="0">
                <a:latin typeface="Comic Sans MS" pitchFamily="66" charset="0"/>
              </a:rPr>
              <a:t>   A graph  G  is perfect when  </a:t>
            </a:r>
            <a:r>
              <a:rPr lang="el-GR" sz="2400" dirty="0" smtClean="0">
                <a:latin typeface="Comic Sans MS" pitchFamily="66" charset="0"/>
              </a:rPr>
              <a:t>χ(</a:t>
            </a:r>
            <a:r>
              <a:rPr lang="en-US" sz="2400" dirty="0" smtClean="0">
                <a:latin typeface="Comic Sans MS" pitchFamily="66" charset="0"/>
              </a:rPr>
              <a:t>H) = </a:t>
            </a:r>
            <a:r>
              <a:rPr lang="el-GR" sz="2400" dirty="0" smtClean="0">
                <a:latin typeface="Comic Sans MS" pitchFamily="66" charset="0"/>
              </a:rPr>
              <a:t>ω(</a:t>
            </a:r>
            <a:r>
              <a:rPr lang="en-US" sz="2400" dirty="0" smtClean="0">
                <a:latin typeface="Comic Sans MS" pitchFamily="66" charset="0"/>
              </a:rPr>
              <a:t>H), for every induced </a:t>
            </a:r>
            <a:r>
              <a:rPr lang="en-US" sz="2400" dirty="0" err="1" smtClean="0">
                <a:latin typeface="Comic Sans MS" pitchFamily="66" charset="0"/>
              </a:rPr>
              <a:t>subgraph</a:t>
            </a:r>
            <a:r>
              <a:rPr lang="en-US" sz="2400" dirty="0" smtClean="0">
                <a:latin typeface="Comic Sans MS" pitchFamily="66" charset="0"/>
              </a:rPr>
              <a:t>  H  of  G.</a:t>
            </a:r>
          </a:p>
          <a:p>
            <a:endParaRPr lang="en-US" sz="2400" dirty="0">
              <a:latin typeface="Comic Sans MS" pitchFamily="66" charset="0"/>
            </a:endParaRPr>
          </a:p>
          <a:p>
            <a:r>
              <a:rPr lang="en-US" sz="2400" dirty="0" smtClean="0">
                <a:solidFill>
                  <a:schemeClr val="accent1">
                    <a:lumMod val="50000"/>
                  </a:schemeClr>
                </a:solidFill>
                <a:latin typeface="Comic Sans MS" pitchFamily="66" charset="0"/>
              </a:rPr>
              <a:t>Remark</a:t>
            </a:r>
            <a:r>
              <a:rPr lang="en-US" sz="2400" dirty="0" smtClean="0">
                <a:latin typeface="Comic Sans MS" pitchFamily="66" charset="0"/>
              </a:rPr>
              <a:t>   Accordingly,  Dilworth’s theorem may be viewed as the assertion that comparability graphs are perfect.  Similarly, the dual version just asserts that incomparability graphs are perfect.</a:t>
            </a:r>
            <a:endParaRPr lang="en-US" sz="2400" dirty="0">
              <a:latin typeface="Comic Sans MS" pitchFamily="66" charset="0"/>
            </a:endParaRPr>
          </a:p>
        </p:txBody>
      </p:sp>
    </p:spTree>
    <p:extLst>
      <p:ext uri="{BB962C8B-B14F-4D97-AF65-F5344CB8AC3E}">
        <p14:creationId xmlns:p14="http://schemas.microsoft.com/office/powerpoint/2010/main" val="19457373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15636" y="228600"/>
            <a:ext cx="8347364" cy="990600"/>
          </a:xfrm>
        </p:spPr>
        <p:txBody>
          <a:bodyPr>
            <a:normAutofit/>
          </a:bodyPr>
          <a:lstStyle/>
          <a:p>
            <a:r>
              <a:rPr lang="en-US" sz="3200" dirty="0" smtClean="0">
                <a:latin typeface="Comic Sans MS" pitchFamily="66" charset="0"/>
              </a:rPr>
              <a:t>Another Proof of Dilworth’s Theorem</a:t>
            </a:r>
            <a:endParaRPr lang="en-US" sz="3200" dirty="0">
              <a:latin typeface="Comic Sans MS" pitchFamily="66" charset="0"/>
            </a:endParaRPr>
          </a:p>
        </p:txBody>
      </p:sp>
      <p:sp>
        <p:nvSpPr>
          <p:cNvPr id="3" name="TextBox 2"/>
          <p:cNvSpPr txBox="1"/>
          <p:nvPr/>
        </p:nvSpPr>
        <p:spPr>
          <a:xfrm>
            <a:off x="3200400" y="2362200"/>
            <a:ext cx="5791200" cy="2677656"/>
          </a:xfrm>
          <a:prstGeom prst="rect">
            <a:avLst/>
          </a:prstGeom>
          <a:noFill/>
        </p:spPr>
        <p:txBody>
          <a:bodyPr wrap="square" rtlCol="0">
            <a:spAutoFit/>
          </a:bodyPr>
          <a:lstStyle/>
          <a:p>
            <a:r>
              <a:rPr lang="en-US" sz="2400" dirty="0" smtClean="0">
                <a:solidFill>
                  <a:schemeClr val="accent1">
                    <a:lumMod val="50000"/>
                  </a:schemeClr>
                </a:solidFill>
                <a:latin typeface="Comic Sans MS" pitchFamily="66" charset="0"/>
              </a:rPr>
              <a:t>Theorem</a:t>
            </a:r>
            <a:r>
              <a:rPr lang="en-US" sz="2400" dirty="0" smtClean="0">
                <a:latin typeface="Comic Sans MS" pitchFamily="66" charset="0"/>
              </a:rPr>
              <a:t> (</a:t>
            </a:r>
            <a:r>
              <a:rPr lang="en-US" sz="2400" dirty="0" err="1" smtClean="0">
                <a:latin typeface="Comic Sans MS" pitchFamily="66" charset="0"/>
              </a:rPr>
              <a:t>Lov</a:t>
            </a:r>
            <a:r>
              <a:rPr lang="en-US" sz="2400" dirty="0" err="1" smtClean="0">
                <a:latin typeface="Comic Sans MS"/>
              </a:rPr>
              <a:t>á</a:t>
            </a:r>
            <a:r>
              <a:rPr lang="en-US" sz="2400" dirty="0" err="1" smtClean="0">
                <a:latin typeface="Comic Sans MS" pitchFamily="66" charset="0"/>
              </a:rPr>
              <a:t>sz</a:t>
            </a:r>
            <a:r>
              <a:rPr lang="en-US" sz="2400" dirty="0" smtClean="0">
                <a:latin typeface="Comic Sans MS" pitchFamily="66" charset="0"/>
              </a:rPr>
              <a:t>)  A graph  G </a:t>
            </a:r>
            <a:r>
              <a:rPr lang="en-US" sz="2400" dirty="0">
                <a:latin typeface="Comic Sans MS" pitchFamily="66" charset="0"/>
              </a:rPr>
              <a:t> </a:t>
            </a:r>
            <a:r>
              <a:rPr lang="en-US" sz="2400" dirty="0" smtClean="0">
                <a:latin typeface="Comic Sans MS" pitchFamily="66" charset="0"/>
              </a:rPr>
              <a:t>is perfect if and only if its complement is perfect.</a:t>
            </a:r>
          </a:p>
          <a:p>
            <a:endParaRPr lang="en-US" sz="2400" dirty="0">
              <a:latin typeface="Comic Sans MS" pitchFamily="66" charset="0"/>
            </a:endParaRPr>
          </a:p>
          <a:p>
            <a:r>
              <a:rPr lang="en-US" sz="2400" dirty="0" smtClean="0">
                <a:solidFill>
                  <a:schemeClr val="accent1">
                    <a:lumMod val="50000"/>
                  </a:schemeClr>
                </a:solidFill>
                <a:latin typeface="Comic Sans MS" pitchFamily="66" charset="0"/>
              </a:rPr>
              <a:t>Remark</a:t>
            </a:r>
            <a:r>
              <a:rPr lang="en-US" sz="2400" dirty="0" smtClean="0">
                <a:latin typeface="Comic Sans MS" pitchFamily="66" charset="0"/>
              </a:rPr>
              <a:t>  Dilworth’s theorem follows then as an immediate corollary to the trivial dual version on height.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409" y="2527916"/>
            <a:ext cx="1593206" cy="2120283"/>
          </a:xfrm>
          <a:prstGeom prst="rect">
            <a:avLst/>
          </a:prstGeom>
        </p:spPr>
      </p:pic>
    </p:spTree>
    <p:extLst>
      <p:ext uri="{BB962C8B-B14F-4D97-AF65-F5344CB8AC3E}">
        <p14:creationId xmlns:p14="http://schemas.microsoft.com/office/powerpoint/2010/main" val="7783361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15636" y="228600"/>
            <a:ext cx="8347364" cy="990600"/>
          </a:xfrm>
        </p:spPr>
        <p:txBody>
          <a:bodyPr>
            <a:normAutofit/>
          </a:bodyPr>
          <a:lstStyle/>
          <a:p>
            <a:r>
              <a:rPr lang="en-US" sz="3200" dirty="0" smtClean="0">
                <a:latin typeface="Comic Sans MS" pitchFamily="66" charset="0"/>
              </a:rPr>
              <a:t>Yet Another </a:t>
            </a:r>
            <a:r>
              <a:rPr lang="en-US" sz="3200" dirty="0" smtClean="0">
                <a:latin typeface="Comic Sans MS" pitchFamily="66" charset="0"/>
              </a:rPr>
              <a:t>Proof </a:t>
            </a:r>
            <a:r>
              <a:rPr lang="en-US" sz="3200" dirty="0" smtClean="0">
                <a:latin typeface="Comic Sans MS" pitchFamily="66" charset="0"/>
              </a:rPr>
              <a:t>of Dilworth’s Theorem</a:t>
            </a:r>
            <a:endParaRPr lang="en-US" sz="3200" dirty="0">
              <a:latin typeface="Comic Sans MS" pitchFamily="66" charset="0"/>
            </a:endParaRPr>
          </a:p>
        </p:txBody>
      </p:sp>
      <p:sp>
        <p:nvSpPr>
          <p:cNvPr id="3" name="TextBox 2"/>
          <p:cNvSpPr txBox="1"/>
          <p:nvPr/>
        </p:nvSpPr>
        <p:spPr>
          <a:xfrm>
            <a:off x="533400" y="1981200"/>
            <a:ext cx="8305800" cy="3046988"/>
          </a:xfrm>
          <a:prstGeom prst="rect">
            <a:avLst/>
          </a:prstGeom>
          <a:noFill/>
        </p:spPr>
        <p:txBody>
          <a:bodyPr wrap="square" rtlCol="0">
            <a:spAutoFit/>
          </a:bodyPr>
          <a:lstStyle/>
          <a:p>
            <a:r>
              <a:rPr lang="en-US" sz="2400" dirty="0" smtClean="0">
                <a:solidFill>
                  <a:schemeClr val="accent1">
                    <a:lumMod val="50000"/>
                  </a:schemeClr>
                </a:solidFill>
                <a:latin typeface="Comic Sans MS" pitchFamily="66" charset="0"/>
              </a:rPr>
              <a:t>Theorem</a:t>
            </a:r>
            <a:r>
              <a:rPr lang="en-US" sz="2400" dirty="0" smtClean="0">
                <a:latin typeface="Comic Sans MS" pitchFamily="66" charset="0"/>
              </a:rPr>
              <a:t> </a:t>
            </a:r>
            <a:r>
              <a:rPr lang="en-US" sz="2400" dirty="0" smtClean="0">
                <a:latin typeface="Comic Sans MS" pitchFamily="66" charset="0"/>
              </a:rPr>
              <a:t>(</a:t>
            </a:r>
            <a:r>
              <a:rPr lang="en-US" sz="2400" dirty="0" err="1" smtClean="0">
                <a:latin typeface="Comic Sans MS" pitchFamily="66" charset="0"/>
              </a:rPr>
              <a:t>Gallai-Millgram</a:t>
            </a:r>
            <a:r>
              <a:rPr lang="en-US" sz="2400" dirty="0" smtClean="0">
                <a:latin typeface="Comic Sans MS" pitchFamily="66" charset="0"/>
              </a:rPr>
              <a:t>)  Let  G  be an oriented graph with </a:t>
            </a:r>
            <a:r>
              <a:rPr lang="en-US" sz="2400" dirty="0" err="1" smtClean="0">
                <a:latin typeface="Comic Sans MS" pitchFamily="66" charset="0"/>
              </a:rPr>
              <a:t>indepence</a:t>
            </a:r>
            <a:r>
              <a:rPr lang="en-US" sz="2400" dirty="0" smtClean="0">
                <a:latin typeface="Comic Sans MS" pitchFamily="66" charset="0"/>
              </a:rPr>
              <a:t> number  s  and let  P</a:t>
            </a:r>
            <a:r>
              <a:rPr lang="en-US" sz="2400" b="1" baseline="-25000" dirty="0" smtClean="0">
                <a:latin typeface="Comic Sans MS" pitchFamily="66" charset="0"/>
              </a:rPr>
              <a:t>1</a:t>
            </a:r>
            <a:r>
              <a:rPr lang="en-US" sz="2400" dirty="0" smtClean="0">
                <a:latin typeface="Comic Sans MS" pitchFamily="66" charset="0"/>
              </a:rPr>
              <a:t>, P</a:t>
            </a:r>
            <a:r>
              <a:rPr lang="en-US" sz="2400" b="1" baseline="-25000" dirty="0" smtClean="0">
                <a:latin typeface="Comic Sans MS" pitchFamily="66" charset="0"/>
              </a:rPr>
              <a:t>2</a:t>
            </a:r>
            <a:r>
              <a:rPr lang="en-US" sz="2400" dirty="0" smtClean="0">
                <a:latin typeface="Comic Sans MS" pitchFamily="66" charset="0"/>
              </a:rPr>
              <a:t>, …, </a:t>
            </a:r>
            <a:r>
              <a:rPr lang="en-US" sz="2400" dirty="0" err="1" smtClean="0">
                <a:latin typeface="Comic Sans MS" pitchFamily="66" charset="0"/>
              </a:rPr>
              <a:t>P</a:t>
            </a:r>
            <a:r>
              <a:rPr lang="en-US" sz="2400" b="1" baseline="-25000" dirty="0" err="1" smtClean="0">
                <a:latin typeface="Comic Sans MS" pitchFamily="66" charset="0"/>
              </a:rPr>
              <a:t>t</a:t>
            </a:r>
            <a:r>
              <a:rPr lang="en-US" sz="2400" dirty="0" smtClean="0">
                <a:latin typeface="Comic Sans MS" pitchFamily="66" charset="0"/>
              </a:rPr>
              <a:t>  be oriented paths that are pairwise disjoint and cover all vertices of  G.  Then there is a covering of the vertices of  G  by pairwise disjoint paths  Q</a:t>
            </a:r>
            <a:r>
              <a:rPr lang="en-US" sz="2400" b="1" baseline="-25000" dirty="0" smtClean="0">
                <a:latin typeface="Comic Sans MS" pitchFamily="66" charset="0"/>
              </a:rPr>
              <a:t>1</a:t>
            </a:r>
            <a:r>
              <a:rPr lang="en-US" sz="2400" dirty="0" smtClean="0">
                <a:latin typeface="Comic Sans MS" pitchFamily="66" charset="0"/>
              </a:rPr>
              <a:t>, Q</a:t>
            </a:r>
            <a:r>
              <a:rPr lang="en-US" sz="2400" b="1" baseline="-25000" dirty="0" smtClean="0">
                <a:latin typeface="Comic Sans MS" pitchFamily="66" charset="0"/>
              </a:rPr>
              <a:t>2</a:t>
            </a:r>
            <a:r>
              <a:rPr lang="en-US" sz="2400" dirty="0" smtClean="0">
                <a:latin typeface="Comic Sans MS" pitchFamily="66" charset="0"/>
              </a:rPr>
              <a:t>, …, </a:t>
            </a:r>
            <a:r>
              <a:rPr lang="en-US" sz="2400" dirty="0" err="1" smtClean="0">
                <a:latin typeface="Comic Sans MS" pitchFamily="66" charset="0"/>
              </a:rPr>
              <a:t>Q</a:t>
            </a:r>
            <a:r>
              <a:rPr lang="en-US" sz="2400" b="1" baseline="-25000" dirty="0" err="1" smtClean="0">
                <a:latin typeface="Comic Sans MS" pitchFamily="66" charset="0"/>
              </a:rPr>
              <a:t>n</a:t>
            </a:r>
            <a:r>
              <a:rPr lang="en-US" sz="2400" dirty="0" smtClean="0">
                <a:latin typeface="Comic Sans MS" pitchFamily="66" charset="0"/>
              </a:rPr>
              <a:t>  with  </a:t>
            </a:r>
            <a:r>
              <a:rPr lang="en-US" sz="2400" dirty="0">
                <a:latin typeface="Comic Sans MS" pitchFamily="66" charset="0"/>
              </a:rPr>
              <a:t>n ≤  </a:t>
            </a:r>
            <a:r>
              <a:rPr lang="en-US" sz="2400" dirty="0" smtClean="0">
                <a:latin typeface="Comic Sans MS" pitchFamily="66" charset="0"/>
              </a:rPr>
              <a:t>s  so that for each  i = 1, 2, …, n,  if  x  is the last vertex of Q</a:t>
            </a:r>
            <a:r>
              <a:rPr lang="en-US" sz="2400" b="1" baseline="-25000" dirty="0" smtClean="0">
                <a:latin typeface="Comic Sans MS" pitchFamily="66" charset="0"/>
              </a:rPr>
              <a:t>i</a:t>
            </a:r>
            <a:r>
              <a:rPr lang="en-US" sz="2400" dirty="0" smtClean="0">
                <a:latin typeface="Comic Sans MS" pitchFamily="66" charset="0"/>
              </a:rPr>
              <a:t>, there is some  j  with  </a:t>
            </a:r>
            <a:r>
              <a:rPr lang="en-US" sz="2400" dirty="0">
                <a:latin typeface="Comic Sans MS" pitchFamily="66" charset="0"/>
              </a:rPr>
              <a:t>1 ≤ j ≤ </a:t>
            </a:r>
            <a:r>
              <a:rPr lang="en-US" sz="2400" dirty="0" smtClean="0">
                <a:latin typeface="Comic Sans MS" pitchFamily="66" charset="0"/>
              </a:rPr>
              <a:t>t  so that  x  is the last point on  </a:t>
            </a:r>
            <a:r>
              <a:rPr lang="en-US" sz="2400" dirty="0" err="1" smtClean="0">
                <a:latin typeface="Comic Sans MS" pitchFamily="66" charset="0"/>
              </a:rPr>
              <a:t>P</a:t>
            </a:r>
            <a:r>
              <a:rPr lang="en-US" sz="2400" b="1" baseline="-25000" dirty="0" err="1" smtClean="0">
                <a:latin typeface="Comic Sans MS" pitchFamily="66" charset="0"/>
              </a:rPr>
              <a:t>j</a:t>
            </a:r>
            <a:r>
              <a:rPr lang="en-US" sz="2400" dirty="0" smtClean="0">
                <a:latin typeface="Comic Sans MS" pitchFamily="66" charset="0"/>
              </a:rPr>
              <a:t>.</a:t>
            </a:r>
            <a:endParaRPr lang="en-US" sz="2400" dirty="0" smtClean="0">
              <a:latin typeface="Comic Sans MS" pitchFamily="66" charset="0"/>
            </a:endParaRPr>
          </a:p>
        </p:txBody>
      </p:sp>
    </p:spTree>
    <p:extLst>
      <p:ext uri="{BB962C8B-B14F-4D97-AF65-F5344CB8AC3E}">
        <p14:creationId xmlns:p14="http://schemas.microsoft.com/office/powerpoint/2010/main" val="2078794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15636" y="228600"/>
            <a:ext cx="8347364" cy="990600"/>
          </a:xfrm>
        </p:spPr>
        <p:txBody>
          <a:bodyPr>
            <a:normAutofit/>
          </a:bodyPr>
          <a:lstStyle/>
          <a:p>
            <a:r>
              <a:rPr lang="en-US" sz="3200" dirty="0" smtClean="0">
                <a:latin typeface="Comic Sans MS" pitchFamily="66" charset="0"/>
              </a:rPr>
              <a:t>Outline of the Proof</a:t>
            </a:r>
            <a:endParaRPr lang="en-US" sz="3200" dirty="0">
              <a:latin typeface="Comic Sans MS" pitchFamily="66" charset="0"/>
            </a:endParaRPr>
          </a:p>
        </p:txBody>
      </p:sp>
      <p:sp>
        <p:nvSpPr>
          <p:cNvPr id="3" name="TextBox 2"/>
          <p:cNvSpPr txBox="1"/>
          <p:nvPr/>
        </p:nvSpPr>
        <p:spPr>
          <a:xfrm>
            <a:off x="522514" y="1676400"/>
            <a:ext cx="8305800" cy="4524315"/>
          </a:xfrm>
          <a:prstGeom prst="rect">
            <a:avLst/>
          </a:prstGeom>
          <a:noFill/>
        </p:spPr>
        <p:txBody>
          <a:bodyPr wrap="square" rtlCol="0">
            <a:spAutoFit/>
          </a:bodyPr>
          <a:lstStyle/>
          <a:p>
            <a:r>
              <a:rPr lang="en-US" sz="2400" dirty="0" smtClean="0">
                <a:latin typeface="Comic Sans MS" pitchFamily="66" charset="0"/>
              </a:rPr>
              <a:t>By induction on the number of vertices in  G.  WLOG, t = s+1.  Otherwise, delete one path and apply induction to the </a:t>
            </a:r>
            <a:r>
              <a:rPr lang="en-US" sz="2400" dirty="0" err="1" smtClean="0">
                <a:latin typeface="Comic Sans MS" pitchFamily="66" charset="0"/>
              </a:rPr>
              <a:t>subgraph</a:t>
            </a:r>
            <a:r>
              <a:rPr lang="en-US" sz="2400" dirty="0" smtClean="0">
                <a:latin typeface="Comic Sans MS" pitchFamily="66" charset="0"/>
              </a:rPr>
              <a:t> covered by the remaining graph.  Now consider the set  T consisting of the  s+1  terminating points of the paths.  This is not an independent set so we may assume that there is an oriented edge from the terminating point  x</a:t>
            </a:r>
            <a:r>
              <a:rPr lang="en-US" sz="2400" b="1" baseline="-25000" dirty="0" smtClean="0">
                <a:latin typeface="Comic Sans MS" pitchFamily="66" charset="0"/>
              </a:rPr>
              <a:t>2</a:t>
            </a:r>
            <a:r>
              <a:rPr lang="en-US" sz="2400" dirty="0" smtClean="0">
                <a:latin typeface="Comic Sans MS" pitchFamily="66" charset="0"/>
              </a:rPr>
              <a:t>  of  P</a:t>
            </a:r>
            <a:r>
              <a:rPr lang="en-US" sz="2400" b="1" baseline="-25000" dirty="0" smtClean="0">
                <a:latin typeface="Comic Sans MS" pitchFamily="66" charset="0"/>
              </a:rPr>
              <a:t>2</a:t>
            </a:r>
            <a:r>
              <a:rPr lang="en-US" sz="2400" dirty="0" smtClean="0">
                <a:latin typeface="Comic Sans MS" pitchFamily="66" charset="0"/>
              </a:rPr>
              <a:t>  to the terminating point x</a:t>
            </a:r>
            <a:r>
              <a:rPr lang="en-US" sz="2400" b="1" baseline="-25000" dirty="0" smtClean="0">
                <a:latin typeface="Comic Sans MS" pitchFamily="66" charset="0"/>
              </a:rPr>
              <a:t>1</a:t>
            </a:r>
            <a:r>
              <a:rPr lang="en-US" sz="2400" dirty="0" smtClean="0">
                <a:latin typeface="Comic Sans MS" pitchFamily="66" charset="0"/>
              </a:rPr>
              <a:t>   of  P</a:t>
            </a:r>
            <a:r>
              <a:rPr lang="en-US" sz="2400" baseline="-25000" dirty="0" smtClean="0">
                <a:latin typeface="Comic Sans MS" pitchFamily="66" charset="0"/>
              </a:rPr>
              <a:t>1</a:t>
            </a:r>
            <a:r>
              <a:rPr lang="en-US" sz="2400" dirty="0" smtClean="0">
                <a:latin typeface="Comic Sans MS" pitchFamily="66" charset="0"/>
              </a:rPr>
              <a:t>.  The path  P</a:t>
            </a:r>
            <a:r>
              <a:rPr lang="en-US" sz="2400" b="1" baseline="-25000" dirty="0" smtClean="0">
                <a:latin typeface="Comic Sans MS" pitchFamily="66" charset="0"/>
              </a:rPr>
              <a:t>1</a:t>
            </a:r>
            <a:r>
              <a:rPr lang="en-US" sz="2400" dirty="0" smtClean="0">
                <a:latin typeface="Comic Sans MS" pitchFamily="66" charset="0"/>
              </a:rPr>
              <a:t>  cannot be trivial so let  u</a:t>
            </a:r>
            <a:r>
              <a:rPr lang="en-US" sz="2400" b="1" baseline="-25000" dirty="0" smtClean="0">
                <a:latin typeface="Comic Sans MS" pitchFamily="66" charset="0"/>
              </a:rPr>
              <a:t>1</a:t>
            </a:r>
            <a:r>
              <a:rPr lang="en-US" sz="2400" dirty="0" smtClean="0">
                <a:latin typeface="Comic Sans MS" pitchFamily="66" charset="0"/>
              </a:rPr>
              <a:t>  be the predecessor of  x</a:t>
            </a:r>
            <a:r>
              <a:rPr lang="en-US" sz="2400" b="1" baseline="-25000" dirty="0" smtClean="0">
                <a:latin typeface="Comic Sans MS" pitchFamily="66" charset="0"/>
              </a:rPr>
              <a:t>1</a:t>
            </a:r>
            <a:r>
              <a:rPr lang="en-US" sz="2400" dirty="0" smtClean="0">
                <a:latin typeface="Comic Sans MS" pitchFamily="66" charset="0"/>
              </a:rPr>
              <a:t>.  Remove  x</a:t>
            </a:r>
            <a:r>
              <a:rPr lang="en-US" sz="2400" baseline="-25000" dirty="0" smtClean="0">
                <a:latin typeface="Comic Sans MS" pitchFamily="66" charset="0"/>
              </a:rPr>
              <a:t>1</a:t>
            </a:r>
            <a:r>
              <a:rPr lang="en-US" sz="2400" dirty="0" smtClean="0">
                <a:latin typeface="Comic Sans MS" pitchFamily="66" charset="0"/>
              </a:rPr>
              <a:t>  and apply induction.  If  u</a:t>
            </a:r>
            <a:r>
              <a:rPr lang="en-US" sz="2400" b="1" dirty="0" smtClean="0">
                <a:latin typeface="Comic Sans MS" pitchFamily="66" charset="0"/>
              </a:rPr>
              <a:t>1</a:t>
            </a:r>
            <a:r>
              <a:rPr lang="en-US" sz="2400" dirty="0" smtClean="0">
                <a:latin typeface="Comic Sans MS" pitchFamily="66" charset="0"/>
              </a:rPr>
              <a:t>  is used, add  x</a:t>
            </a:r>
            <a:r>
              <a:rPr lang="en-US" sz="2400" b="1" baseline="-25000" dirty="0" smtClean="0">
                <a:latin typeface="Comic Sans MS" pitchFamily="66" charset="0"/>
              </a:rPr>
              <a:t>1</a:t>
            </a:r>
            <a:r>
              <a:rPr lang="en-US" sz="2400" dirty="0" smtClean="0">
                <a:latin typeface="Comic Sans MS" pitchFamily="66" charset="0"/>
              </a:rPr>
              <a:t>.  Otherwise, if  y</a:t>
            </a:r>
            <a:r>
              <a:rPr lang="en-US" sz="2400" b="1" baseline="-25000" dirty="0" smtClean="0">
                <a:latin typeface="Comic Sans MS" pitchFamily="66" charset="0"/>
              </a:rPr>
              <a:t>2</a:t>
            </a:r>
            <a:r>
              <a:rPr lang="en-US" sz="2400" dirty="0" smtClean="0">
                <a:latin typeface="Comic Sans MS" pitchFamily="66" charset="0"/>
              </a:rPr>
              <a:t>  is used, again add x</a:t>
            </a:r>
            <a:r>
              <a:rPr lang="en-US" sz="2400" b="1" baseline="-25000" dirty="0" smtClean="0">
                <a:latin typeface="Comic Sans MS" pitchFamily="66" charset="0"/>
              </a:rPr>
              <a:t>1</a:t>
            </a:r>
            <a:r>
              <a:rPr lang="en-US" sz="2400" dirty="0" smtClean="0">
                <a:latin typeface="Comic Sans MS" pitchFamily="66" charset="0"/>
              </a:rPr>
              <a:t>.  If neither is used, then at most  s-1 paths are used.  Add  x</a:t>
            </a:r>
            <a:r>
              <a:rPr lang="en-US" sz="2400" b="1" baseline="-25000" dirty="0" smtClean="0">
                <a:latin typeface="Comic Sans MS" pitchFamily="66" charset="0"/>
              </a:rPr>
              <a:t>1</a:t>
            </a:r>
            <a:r>
              <a:rPr lang="en-US" sz="2400" dirty="0" smtClean="0">
                <a:latin typeface="Comic Sans MS" pitchFamily="66" charset="0"/>
              </a:rPr>
              <a:t>  as a path.</a:t>
            </a:r>
            <a:endParaRPr lang="en-US" sz="2400" dirty="0" smtClean="0">
              <a:latin typeface="Comic Sans MS" pitchFamily="66" charset="0"/>
            </a:endParaRPr>
          </a:p>
        </p:txBody>
      </p:sp>
    </p:spTree>
    <p:extLst>
      <p:ext uri="{BB962C8B-B14F-4D97-AF65-F5344CB8AC3E}">
        <p14:creationId xmlns:p14="http://schemas.microsoft.com/office/powerpoint/2010/main" val="35604336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normAutofit/>
          </a:bodyPr>
          <a:lstStyle/>
          <a:p>
            <a:r>
              <a:rPr lang="en-US" sz="3200" dirty="0">
                <a:latin typeface="Comic Sans MS" pitchFamily="66" charset="0"/>
              </a:rPr>
              <a:t>Linear Extensions</a:t>
            </a:r>
          </a:p>
        </p:txBody>
      </p:sp>
      <p:sp>
        <p:nvSpPr>
          <p:cNvPr id="55299" name="Text Box 3"/>
          <p:cNvSpPr txBox="1">
            <a:spLocks noChangeArrowheads="1"/>
          </p:cNvSpPr>
          <p:nvPr/>
        </p:nvSpPr>
        <p:spPr bwMode="auto">
          <a:xfrm>
            <a:off x="4463143" y="4526130"/>
            <a:ext cx="38100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2400" dirty="0">
                <a:latin typeface="Comic Sans MS" pitchFamily="66" charset="0"/>
              </a:rPr>
              <a:t>L</a:t>
            </a:r>
            <a:r>
              <a:rPr lang="en-US" sz="2400" baseline="-25000" dirty="0">
                <a:latin typeface="Comic Sans MS" pitchFamily="66" charset="0"/>
              </a:rPr>
              <a:t>1</a:t>
            </a:r>
            <a:r>
              <a:rPr lang="en-US" sz="2400" dirty="0">
                <a:latin typeface="Comic Sans MS" pitchFamily="66" charset="0"/>
              </a:rPr>
              <a:t> = b &lt; e &lt; a &lt; d &lt; g &lt; c &lt; f</a:t>
            </a:r>
          </a:p>
          <a:p>
            <a:pPr>
              <a:spcBef>
                <a:spcPct val="50000"/>
              </a:spcBef>
            </a:pPr>
            <a:r>
              <a:rPr lang="en-US" sz="2400" dirty="0">
                <a:latin typeface="Comic Sans MS" pitchFamily="66" charset="0"/>
              </a:rPr>
              <a:t>L</a:t>
            </a:r>
            <a:r>
              <a:rPr lang="en-US" sz="2400" baseline="-25000" dirty="0">
                <a:latin typeface="Comic Sans MS" pitchFamily="66" charset="0"/>
              </a:rPr>
              <a:t>2</a:t>
            </a:r>
            <a:r>
              <a:rPr lang="en-US" sz="2400" dirty="0">
                <a:latin typeface="Comic Sans MS" pitchFamily="66" charset="0"/>
              </a:rPr>
              <a:t> = a &lt; c &lt; b &lt; d &lt; g &lt; e &lt; f</a:t>
            </a:r>
          </a:p>
        </p:txBody>
      </p:sp>
      <p:sp>
        <p:nvSpPr>
          <p:cNvPr id="55300" name="Text Box 4"/>
          <p:cNvSpPr txBox="1">
            <a:spLocks noChangeArrowheads="1"/>
          </p:cNvSpPr>
          <p:nvPr/>
        </p:nvSpPr>
        <p:spPr bwMode="auto">
          <a:xfrm>
            <a:off x="870857" y="1740771"/>
            <a:ext cx="7543800"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a:latin typeface="Comic Sans MS" pitchFamily="66" charset="0"/>
              </a:rPr>
              <a:t>Let  L  be a linear order on the ground set of a </a:t>
            </a:r>
            <a:r>
              <a:rPr lang="en-US" sz="2400" dirty="0" err="1">
                <a:latin typeface="Comic Sans MS" pitchFamily="66" charset="0"/>
              </a:rPr>
              <a:t>poset</a:t>
            </a:r>
            <a:r>
              <a:rPr lang="en-US" sz="2400" dirty="0">
                <a:latin typeface="Comic Sans MS" pitchFamily="66" charset="0"/>
              </a:rPr>
              <a:t>  P.  We call  L  a </a:t>
            </a:r>
            <a:r>
              <a:rPr lang="en-US" sz="2400" dirty="0">
                <a:solidFill>
                  <a:schemeClr val="accent1">
                    <a:lumMod val="50000"/>
                  </a:schemeClr>
                </a:solidFill>
                <a:latin typeface="Comic Sans MS" pitchFamily="66" charset="0"/>
              </a:rPr>
              <a:t>linear extension </a:t>
            </a:r>
            <a:r>
              <a:rPr lang="en-US" sz="2400" dirty="0">
                <a:latin typeface="Comic Sans MS" pitchFamily="66" charset="0"/>
              </a:rPr>
              <a:t>of  P  if  x &gt; y  in  L  whenever  x &gt; y  in  P.</a:t>
            </a:r>
          </a:p>
          <a:p>
            <a:pPr>
              <a:spcBef>
                <a:spcPct val="50000"/>
              </a:spcBef>
            </a:pPr>
            <a:r>
              <a:rPr lang="en-US" sz="2400" dirty="0">
                <a:solidFill>
                  <a:schemeClr val="accent1">
                    <a:lumMod val="50000"/>
                  </a:schemeClr>
                </a:solidFill>
                <a:latin typeface="Comic Sans MS" pitchFamily="66" charset="0"/>
              </a:rPr>
              <a:t>Example</a:t>
            </a:r>
            <a:r>
              <a:rPr lang="en-US" sz="2400" dirty="0">
                <a:latin typeface="Comic Sans MS" pitchFamily="66" charset="0"/>
              </a:rPr>
              <a:t>   L</a:t>
            </a:r>
            <a:r>
              <a:rPr lang="en-US" sz="2400" baseline="-25000" dirty="0">
                <a:latin typeface="Comic Sans MS" pitchFamily="66" charset="0"/>
              </a:rPr>
              <a:t>1</a:t>
            </a:r>
            <a:r>
              <a:rPr lang="en-US" sz="2400" dirty="0">
                <a:latin typeface="Comic Sans MS" pitchFamily="66" charset="0"/>
              </a:rPr>
              <a:t>  and  L</a:t>
            </a:r>
            <a:r>
              <a:rPr lang="en-US" sz="2400" baseline="-25000" dirty="0">
                <a:latin typeface="Comic Sans MS" pitchFamily="66" charset="0"/>
              </a:rPr>
              <a:t>2</a:t>
            </a:r>
            <a:r>
              <a:rPr lang="en-US" sz="2400" dirty="0">
                <a:latin typeface="Comic Sans MS" pitchFamily="66" charset="0"/>
              </a:rPr>
              <a:t>  are linear extensions of the </a:t>
            </a:r>
            <a:r>
              <a:rPr lang="en-US" sz="2400" dirty="0" err="1">
                <a:latin typeface="Comic Sans MS" pitchFamily="66" charset="0"/>
              </a:rPr>
              <a:t>poset</a:t>
            </a:r>
            <a:r>
              <a:rPr lang="en-US" sz="2400" dirty="0">
                <a:latin typeface="Comic Sans MS" pitchFamily="66" charset="0"/>
              </a:rPr>
              <a:t>  P.</a:t>
            </a:r>
          </a:p>
        </p:txBody>
      </p:sp>
      <p:pic>
        <p:nvPicPr>
          <p:cNvPr id="6" name="Picture 5" descr="posetfig-1"/>
          <p:cNvPicPr>
            <a:picLocks noChangeAspect="1" noChangeArrowheads="1"/>
          </p:cNvPicPr>
          <p:nvPr/>
        </p:nvPicPr>
        <p:blipFill>
          <a:blip r:embed="rId2" cstate="print"/>
          <a:stretch>
            <a:fillRect/>
          </a:stretch>
        </p:blipFill>
        <p:spPr bwMode="auto">
          <a:xfrm>
            <a:off x="1371600" y="4114798"/>
            <a:ext cx="1913358" cy="1838325"/>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a:bodyPr>
          <a:lstStyle/>
          <a:p>
            <a:r>
              <a:rPr lang="en-US" sz="3200" dirty="0" err="1">
                <a:latin typeface="Comic Sans MS" pitchFamily="66" charset="0"/>
              </a:rPr>
              <a:t>Realizers</a:t>
            </a:r>
            <a:r>
              <a:rPr lang="en-US" sz="3200" dirty="0">
                <a:latin typeface="Comic Sans MS" pitchFamily="66" charset="0"/>
              </a:rPr>
              <a:t> of </a:t>
            </a:r>
            <a:r>
              <a:rPr lang="en-US" sz="3200" dirty="0" err="1">
                <a:latin typeface="Comic Sans MS" pitchFamily="66" charset="0"/>
              </a:rPr>
              <a:t>Posets</a:t>
            </a:r>
            <a:endParaRPr lang="en-US" sz="3200" dirty="0">
              <a:latin typeface="Comic Sans MS" pitchFamily="66" charset="0"/>
            </a:endParaRPr>
          </a:p>
        </p:txBody>
      </p:sp>
      <p:sp>
        <p:nvSpPr>
          <p:cNvPr id="23555" name="Text Box 3"/>
          <p:cNvSpPr txBox="1">
            <a:spLocks noChangeArrowheads="1"/>
          </p:cNvSpPr>
          <p:nvPr/>
        </p:nvSpPr>
        <p:spPr bwMode="auto">
          <a:xfrm>
            <a:off x="4191000" y="3657600"/>
            <a:ext cx="4343400" cy="2677656"/>
          </a:xfrm>
          <a:prstGeom prst="rect">
            <a:avLst/>
          </a:prstGeom>
          <a:noFill/>
          <a:ln w="9525">
            <a:noFill/>
            <a:miter lim="800000"/>
            <a:headEnd/>
            <a:tailEnd/>
          </a:ln>
          <a:effectLst/>
        </p:spPr>
        <p:txBody>
          <a:bodyPr>
            <a:spAutoFit/>
          </a:bodyPr>
          <a:lstStyle/>
          <a:p>
            <a:pPr>
              <a:spcBef>
                <a:spcPct val="50000"/>
              </a:spcBef>
            </a:pPr>
            <a:r>
              <a:rPr lang="en-US" sz="2400" dirty="0">
                <a:latin typeface="Comic Sans MS" pitchFamily="66" charset="0"/>
              </a:rPr>
              <a:t>L</a:t>
            </a:r>
            <a:r>
              <a:rPr lang="en-US" sz="2400" baseline="-25000" dirty="0">
                <a:latin typeface="Comic Sans MS" pitchFamily="66" charset="0"/>
              </a:rPr>
              <a:t>1</a:t>
            </a:r>
            <a:r>
              <a:rPr lang="en-US" sz="2400" dirty="0">
                <a:latin typeface="Comic Sans MS" pitchFamily="66" charset="0"/>
              </a:rPr>
              <a:t> = b &lt; e &lt; a &lt; d &lt; g &lt; c &lt; f</a:t>
            </a:r>
          </a:p>
          <a:p>
            <a:pPr>
              <a:spcBef>
                <a:spcPct val="50000"/>
              </a:spcBef>
            </a:pPr>
            <a:r>
              <a:rPr lang="en-US" sz="2400" dirty="0">
                <a:latin typeface="Comic Sans MS" pitchFamily="66" charset="0"/>
              </a:rPr>
              <a:t>L</a:t>
            </a:r>
            <a:r>
              <a:rPr lang="en-US" sz="2400" baseline="-25000" dirty="0">
                <a:latin typeface="Comic Sans MS" pitchFamily="66" charset="0"/>
              </a:rPr>
              <a:t>2</a:t>
            </a:r>
            <a:r>
              <a:rPr lang="en-US" sz="2400" dirty="0">
                <a:latin typeface="Comic Sans MS" pitchFamily="66" charset="0"/>
              </a:rPr>
              <a:t> = a &lt; c &lt; b &lt; d &lt; g &lt; e &lt; f</a:t>
            </a:r>
          </a:p>
          <a:p>
            <a:pPr>
              <a:spcBef>
                <a:spcPct val="50000"/>
              </a:spcBef>
            </a:pPr>
            <a:r>
              <a:rPr lang="en-US" sz="2400" dirty="0">
                <a:latin typeface="Comic Sans MS" pitchFamily="66" charset="0"/>
              </a:rPr>
              <a:t>L</a:t>
            </a:r>
            <a:r>
              <a:rPr lang="en-US" sz="2400" baseline="-25000" dirty="0">
                <a:latin typeface="Comic Sans MS" pitchFamily="66" charset="0"/>
              </a:rPr>
              <a:t>3</a:t>
            </a:r>
            <a:r>
              <a:rPr lang="en-US" sz="2400" dirty="0">
                <a:latin typeface="Comic Sans MS" pitchFamily="66" charset="0"/>
              </a:rPr>
              <a:t> = a &lt; c &lt; b &lt; e &lt; f &lt; d &lt; g</a:t>
            </a:r>
          </a:p>
          <a:p>
            <a:pPr>
              <a:spcBef>
                <a:spcPct val="50000"/>
              </a:spcBef>
            </a:pPr>
            <a:r>
              <a:rPr lang="en-US" sz="2400" dirty="0">
                <a:latin typeface="Comic Sans MS" pitchFamily="66" charset="0"/>
              </a:rPr>
              <a:t>L</a:t>
            </a:r>
            <a:r>
              <a:rPr lang="en-US" sz="2400" baseline="-25000" dirty="0">
                <a:latin typeface="Comic Sans MS" pitchFamily="66" charset="0"/>
              </a:rPr>
              <a:t>4</a:t>
            </a:r>
            <a:r>
              <a:rPr lang="en-US" sz="2400" dirty="0">
                <a:latin typeface="Comic Sans MS" pitchFamily="66" charset="0"/>
              </a:rPr>
              <a:t> = b &lt; e &lt; a &lt; c &lt; f &lt; d &lt; g</a:t>
            </a:r>
          </a:p>
          <a:p>
            <a:pPr>
              <a:spcBef>
                <a:spcPct val="50000"/>
              </a:spcBef>
            </a:pPr>
            <a:r>
              <a:rPr lang="en-US" sz="2400" dirty="0">
                <a:latin typeface="Comic Sans MS" pitchFamily="66" charset="0"/>
              </a:rPr>
              <a:t>L</a:t>
            </a:r>
            <a:r>
              <a:rPr lang="en-US" sz="2400" baseline="-25000" dirty="0">
                <a:latin typeface="Comic Sans MS" pitchFamily="66" charset="0"/>
              </a:rPr>
              <a:t>5</a:t>
            </a:r>
            <a:r>
              <a:rPr lang="en-US" sz="2400" dirty="0">
                <a:latin typeface="Comic Sans MS" pitchFamily="66" charset="0"/>
              </a:rPr>
              <a:t> = a &lt; b &lt; d &lt; g &lt; e &lt; c &lt; f </a:t>
            </a:r>
          </a:p>
        </p:txBody>
      </p:sp>
      <p:sp>
        <p:nvSpPr>
          <p:cNvPr id="23556" name="Text Box 4"/>
          <p:cNvSpPr txBox="1">
            <a:spLocks noChangeArrowheads="1"/>
          </p:cNvSpPr>
          <p:nvPr/>
        </p:nvSpPr>
        <p:spPr bwMode="auto">
          <a:xfrm>
            <a:off x="1066800" y="1828800"/>
            <a:ext cx="7315200" cy="1600200"/>
          </a:xfrm>
          <a:prstGeom prst="rect">
            <a:avLst/>
          </a:prstGeom>
          <a:noFill/>
          <a:ln w="9525">
            <a:noFill/>
            <a:miter lim="800000"/>
            <a:headEnd/>
            <a:tailEnd/>
          </a:ln>
          <a:effectLst/>
        </p:spPr>
        <p:txBody>
          <a:bodyPr wrap="square">
            <a:spAutoFit/>
          </a:bodyPr>
          <a:lstStyle/>
          <a:p>
            <a:pPr>
              <a:spcBef>
                <a:spcPct val="50000"/>
              </a:spcBef>
            </a:pPr>
            <a:r>
              <a:rPr lang="en-US" sz="2400" dirty="0">
                <a:latin typeface="Comic Sans MS" pitchFamily="66" charset="0"/>
              </a:rPr>
              <a:t>A family  </a:t>
            </a:r>
            <a:r>
              <a:rPr lang="en-US" sz="2400" b="1" dirty="0">
                <a:latin typeface="Comic Sans MS" pitchFamily="66" charset="0"/>
              </a:rPr>
              <a:t>F</a:t>
            </a:r>
            <a:r>
              <a:rPr lang="en-US" sz="2400" dirty="0">
                <a:latin typeface="Comic Sans MS" pitchFamily="66" charset="0"/>
              </a:rPr>
              <a:t>  = {L</a:t>
            </a:r>
            <a:r>
              <a:rPr lang="en-US" sz="2400" baseline="-25000" dirty="0">
                <a:latin typeface="Comic Sans MS" pitchFamily="66" charset="0"/>
              </a:rPr>
              <a:t>1</a:t>
            </a:r>
            <a:r>
              <a:rPr lang="en-US" sz="2400" dirty="0">
                <a:latin typeface="Comic Sans MS" pitchFamily="66" charset="0"/>
              </a:rPr>
              <a:t>, L</a:t>
            </a:r>
            <a:r>
              <a:rPr lang="en-US" sz="2400" baseline="-25000" dirty="0">
                <a:latin typeface="Comic Sans MS" pitchFamily="66" charset="0"/>
              </a:rPr>
              <a:t>2</a:t>
            </a:r>
            <a:r>
              <a:rPr lang="en-US" sz="2400" dirty="0">
                <a:latin typeface="Comic Sans MS" pitchFamily="66" charset="0"/>
              </a:rPr>
              <a:t>, …, L</a:t>
            </a:r>
            <a:r>
              <a:rPr lang="en-US" sz="2400" baseline="-25000" dirty="0">
                <a:latin typeface="Comic Sans MS" pitchFamily="66" charset="0"/>
              </a:rPr>
              <a:t>t</a:t>
            </a:r>
            <a:r>
              <a:rPr lang="en-US" sz="2400" dirty="0">
                <a:latin typeface="Comic Sans MS" pitchFamily="66" charset="0"/>
              </a:rPr>
              <a:t>}  of linear extensions of  P  is a </a:t>
            </a:r>
            <a:r>
              <a:rPr lang="en-US" sz="2400" dirty="0" err="1">
                <a:solidFill>
                  <a:schemeClr val="accent1">
                    <a:lumMod val="50000"/>
                  </a:schemeClr>
                </a:solidFill>
                <a:latin typeface="Comic Sans MS" pitchFamily="66" charset="0"/>
              </a:rPr>
              <a:t>realizer</a:t>
            </a:r>
            <a:r>
              <a:rPr lang="en-US" sz="2400" dirty="0">
                <a:latin typeface="Comic Sans MS" pitchFamily="66" charset="0"/>
              </a:rPr>
              <a:t> of  P  if  P  =  </a:t>
            </a:r>
            <a:r>
              <a:rPr lang="en-US" sz="2400" b="1" dirty="0">
                <a:latin typeface="Comic Sans MS" pitchFamily="66" charset="0"/>
                <a:sym typeface="Symbol" pitchFamily="18" charset="2"/>
              </a:rPr>
              <a:t></a:t>
            </a:r>
            <a:r>
              <a:rPr lang="en-US" sz="2400" dirty="0">
                <a:latin typeface="Comic Sans MS" pitchFamily="66" charset="0"/>
              </a:rPr>
              <a:t> </a:t>
            </a:r>
            <a:r>
              <a:rPr lang="en-US" sz="2400" b="1" dirty="0">
                <a:latin typeface="Comic Sans MS" pitchFamily="66" charset="0"/>
              </a:rPr>
              <a:t>F</a:t>
            </a:r>
            <a:r>
              <a:rPr lang="en-US" sz="2400" dirty="0">
                <a:latin typeface="Comic Sans MS" pitchFamily="66" charset="0"/>
              </a:rPr>
              <a:t>, i.e., whenever  x  is incomparable to  y  in  P, there is some  L</a:t>
            </a:r>
            <a:r>
              <a:rPr lang="en-US" sz="2400" baseline="-25000" dirty="0">
                <a:latin typeface="Comic Sans MS" pitchFamily="66" charset="0"/>
              </a:rPr>
              <a:t>i</a:t>
            </a:r>
            <a:r>
              <a:rPr lang="en-US" sz="2400" dirty="0">
                <a:latin typeface="Comic Sans MS" pitchFamily="66" charset="0"/>
              </a:rPr>
              <a:t>  in  </a:t>
            </a:r>
            <a:r>
              <a:rPr lang="en-US" sz="2400" b="1" dirty="0">
                <a:latin typeface="Comic Sans MS" pitchFamily="66" charset="0"/>
              </a:rPr>
              <a:t>F</a:t>
            </a:r>
            <a:r>
              <a:rPr lang="en-US" sz="2400" dirty="0">
                <a:latin typeface="Comic Sans MS" pitchFamily="66" charset="0"/>
              </a:rPr>
              <a:t>  with  x  &gt;  y  in  L</a:t>
            </a:r>
            <a:r>
              <a:rPr lang="en-US" sz="2400" baseline="-25000" dirty="0">
                <a:latin typeface="Comic Sans MS" pitchFamily="66" charset="0"/>
              </a:rPr>
              <a:t>i</a:t>
            </a:r>
            <a:r>
              <a:rPr lang="en-US" sz="2400" dirty="0">
                <a:latin typeface="Comic Sans MS" pitchFamily="66" charset="0"/>
              </a:rPr>
              <a:t>.</a:t>
            </a:r>
          </a:p>
        </p:txBody>
      </p:sp>
      <p:pic>
        <p:nvPicPr>
          <p:cNvPr id="23557" name="Picture 5" descr="posetfig-1"/>
          <p:cNvPicPr>
            <a:picLocks noChangeAspect="1" noChangeArrowheads="1"/>
          </p:cNvPicPr>
          <p:nvPr/>
        </p:nvPicPr>
        <p:blipFill>
          <a:blip r:embed="rId2" cstate="print"/>
          <a:stretch>
            <a:fillRect/>
          </a:stretch>
        </p:blipFill>
        <p:spPr bwMode="auto">
          <a:xfrm>
            <a:off x="1453146" y="4038600"/>
            <a:ext cx="1913358" cy="1838325"/>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normAutofit/>
          </a:bodyPr>
          <a:lstStyle/>
          <a:p>
            <a:r>
              <a:rPr lang="en-US" sz="3200" dirty="0">
                <a:latin typeface="Comic Sans MS" pitchFamily="66" charset="0"/>
              </a:rPr>
              <a:t>Natural Examples of </a:t>
            </a:r>
            <a:r>
              <a:rPr lang="en-US" sz="3200" dirty="0" err="1">
                <a:latin typeface="Comic Sans MS" pitchFamily="66" charset="0"/>
              </a:rPr>
              <a:t>Posets</a:t>
            </a:r>
            <a:endParaRPr lang="en-US" sz="3200" dirty="0">
              <a:latin typeface="Comic Sans MS" pitchFamily="66" charset="0"/>
            </a:endParaRPr>
          </a:p>
        </p:txBody>
      </p:sp>
      <p:sp>
        <p:nvSpPr>
          <p:cNvPr id="58371" name="Rectangle 3"/>
          <p:cNvSpPr>
            <a:spLocks noGrp="1" noChangeArrowheads="1"/>
          </p:cNvSpPr>
          <p:nvPr>
            <p:ph type="body" idx="1"/>
          </p:nvPr>
        </p:nvSpPr>
        <p:spPr>
          <a:xfrm>
            <a:off x="457200" y="2133600"/>
            <a:ext cx="8229600" cy="3962400"/>
          </a:xfrm>
        </p:spPr>
        <p:txBody>
          <a:bodyPr>
            <a:normAutofit/>
          </a:bodyPr>
          <a:lstStyle/>
          <a:p>
            <a:pPr marL="0" indent="0">
              <a:buNone/>
            </a:pPr>
            <a:r>
              <a:rPr lang="en-US" sz="2400" dirty="0" smtClean="0">
                <a:solidFill>
                  <a:schemeClr val="accent1">
                    <a:lumMod val="50000"/>
                  </a:schemeClr>
                </a:solidFill>
                <a:latin typeface="Comic Sans MS" pitchFamily="66" charset="0"/>
              </a:rPr>
              <a:t>Example</a:t>
            </a:r>
            <a:r>
              <a:rPr lang="en-US" sz="2400" dirty="0" smtClean="0">
                <a:latin typeface="Comic Sans MS" pitchFamily="66" charset="0"/>
              </a:rPr>
              <a:t>  Let  </a:t>
            </a:r>
            <a:r>
              <a:rPr lang="en-US" sz="2400" dirty="0">
                <a:latin typeface="Comic Sans MS" pitchFamily="66" charset="0"/>
              </a:rPr>
              <a:t>X  be a family of sets and let  (A,B)  belong to  P  if and only if  A  is a subset of  </a:t>
            </a:r>
            <a:r>
              <a:rPr lang="en-US" sz="2400" dirty="0" smtClean="0">
                <a:latin typeface="Comic Sans MS" pitchFamily="66" charset="0"/>
              </a:rPr>
              <a:t>B.</a:t>
            </a:r>
          </a:p>
          <a:p>
            <a:pPr marL="0" indent="0">
              <a:buNone/>
            </a:pPr>
            <a:r>
              <a:rPr lang="en-US" sz="2400" dirty="0" smtClean="0">
                <a:solidFill>
                  <a:schemeClr val="accent1">
                    <a:lumMod val="50000"/>
                  </a:schemeClr>
                </a:solidFill>
                <a:latin typeface="Comic Sans MS" pitchFamily="66" charset="0"/>
              </a:rPr>
              <a:t>Example</a:t>
            </a:r>
            <a:r>
              <a:rPr lang="en-US" sz="2400" dirty="0" smtClean="0">
                <a:latin typeface="Comic Sans MS" pitchFamily="66" charset="0"/>
              </a:rPr>
              <a:t>  Let  </a:t>
            </a:r>
            <a:r>
              <a:rPr lang="en-US" sz="2400" dirty="0">
                <a:latin typeface="Comic Sans MS" pitchFamily="66" charset="0"/>
              </a:rPr>
              <a:t>X  be a set of positive integers and let  (m, n)  belong to  P  if and only if  m  divides  n  without </a:t>
            </a:r>
            <a:r>
              <a:rPr lang="en-US" sz="2400" dirty="0" smtClean="0">
                <a:latin typeface="Comic Sans MS" pitchFamily="66" charset="0"/>
              </a:rPr>
              <a:t>remainder.</a:t>
            </a:r>
          </a:p>
          <a:p>
            <a:pPr marL="0" indent="0">
              <a:buNone/>
            </a:pPr>
            <a:r>
              <a:rPr lang="en-US" sz="2400" dirty="0" smtClean="0">
                <a:solidFill>
                  <a:schemeClr val="accent1">
                    <a:lumMod val="50000"/>
                  </a:schemeClr>
                </a:solidFill>
                <a:latin typeface="Comic Sans MS" pitchFamily="66" charset="0"/>
              </a:rPr>
              <a:t>Example</a:t>
            </a:r>
            <a:r>
              <a:rPr lang="en-US" sz="2400" dirty="0" smtClean="0">
                <a:latin typeface="Comic Sans MS" pitchFamily="66" charset="0"/>
              </a:rPr>
              <a:t>  Let  </a:t>
            </a:r>
            <a:r>
              <a:rPr lang="en-US" sz="2400" dirty="0">
                <a:latin typeface="Comic Sans MS" pitchFamily="66" charset="0"/>
              </a:rPr>
              <a:t>X  be a set of real numbers and let  (x, y)  belong to  P  if and only if  x ≤ y in  </a:t>
            </a:r>
            <a:r>
              <a:rPr lang="en-US" sz="2400" b="1" dirty="0">
                <a:latin typeface="Comic Sans MS" pitchFamily="66" charset="0"/>
              </a:rPr>
              <a:t>R</a:t>
            </a:r>
            <a:r>
              <a:rPr lang="en-US" sz="2400" dirty="0">
                <a:latin typeface="Comic Sans MS" pitchFamily="66" charset="0"/>
              </a:rPr>
              <a:t>.   In this case,  P  is a </a:t>
            </a:r>
            <a:r>
              <a:rPr lang="en-US" sz="2400" dirty="0">
                <a:solidFill>
                  <a:schemeClr val="accent1">
                    <a:lumMod val="50000"/>
                  </a:schemeClr>
                </a:solidFill>
                <a:latin typeface="Comic Sans MS" pitchFamily="66" charset="0"/>
              </a:rPr>
              <a:t>total</a:t>
            </a:r>
            <a:r>
              <a:rPr lang="en-US" sz="2400" dirty="0">
                <a:solidFill>
                  <a:srgbClr val="009900"/>
                </a:solidFill>
                <a:latin typeface="Comic Sans MS" pitchFamily="66" charset="0"/>
              </a:rPr>
              <a:t> </a:t>
            </a:r>
            <a:r>
              <a:rPr lang="en-US" sz="2400" dirty="0">
                <a:latin typeface="Comic Sans MS" pitchFamily="66" charset="0"/>
              </a:rPr>
              <a:t>order (also called a </a:t>
            </a:r>
            <a:r>
              <a:rPr lang="en-US" sz="2400" dirty="0">
                <a:solidFill>
                  <a:schemeClr val="accent1">
                    <a:lumMod val="50000"/>
                  </a:schemeClr>
                </a:solidFill>
                <a:latin typeface="Comic Sans MS" pitchFamily="66" charset="0"/>
              </a:rPr>
              <a:t>linear</a:t>
            </a:r>
            <a:r>
              <a:rPr lang="en-US" sz="2400" dirty="0">
                <a:latin typeface="Comic Sans MS" pitchFamily="66" charset="0"/>
              </a:rPr>
              <a:t> order), i.e., for every  x, y  in X, either  (x, y) or  (y, x)  belongs to  P.</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normAutofit/>
          </a:bodyPr>
          <a:lstStyle/>
          <a:p>
            <a:r>
              <a:rPr lang="en-US" sz="3200" dirty="0">
                <a:latin typeface="Comic Sans MS" pitchFamily="66" charset="0"/>
              </a:rPr>
              <a:t>Every </a:t>
            </a:r>
            <a:r>
              <a:rPr lang="en-US" sz="3200" dirty="0" err="1">
                <a:latin typeface="Comic Sans MS" pitchFamily="66" charset="0"/>
              </a:rPr>
              <a:t>Poset</a:t>
            </a:r>
            <a:r>
              <a:rPr lang="en-US" sz="3200" dirty="0">
                <a:latin typeface="Comic Sans MS" pitchFamily="66" charset="0"/>
              </a:rPr>
              <a:t> Has a Realizer</a:t>
            </a:r>
          </a:p>
        </p:txBody>
      </p:sp>
      <p:sp>
        <p:nvSpPr>
          <p:cNvPr id="81924" name="Text Box 4"/>
          <p:cNvSpPr txBox="1">
            <a:spLocks noChangeArrowheads="1"/>
          </p:cNvSpPr>
          <p:nvPr/>
        </p:nvSpPr>
        <p:spPr bwMode="auto">
          <a:xfrm>
            <a:off x="228600" y="1752600"/>
            <a:ext cx="86868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2400" dirty="0">
                <a:solidFill>
                  <a:schemeClr val="accent1">
                    <a:lumMod val="50000"/>
                  </a:schemeClr>
                </a:solidFill>
                <a:latin typeface="Comic Sans MS" pitchFamily="66" charset="0"/>
              </a:rPr>
              <a:t>Lemma</a:t>
            </a:r>
            <a:r>
              <a:rPr lang="en-US" sz="2400" dirty="0">
                <a:latin typeface="Comic Sans MS" pitchFamily="66" charset="0"/>
              </a:rPr>
              <a:t> (</a:t>
            </a:r>
            <a:r>
              <a:rPr lang="en-US" sz="2400" dirty="0" err="1">
                <a:latin typeface="Comic Sans MS" pitchFamily="66" charset="0"/>
              </a:rPr>
              <a:t>Szpilrajn</a:t>
            </a:r>
            <a:r>
              <a:rPr lang="en-US" sz="2400" dirty="0">
                <a:latin typeface="Comic Sans MS" pitchFamily="66" charset="0"/>
              </a:rPr>
              <a:t>)   If  </a:t>
            </a:r>
            <a:r>
              <a:rPr lang="en-US" sz="2400" b="1" dirty="0">
                <a:latin typeface="Comic Sans MS" pitchFamily="66" charset="0"/>
              </a:rPr>
              <a:t>F</a:t>
            </a:r>
            <a:r>
              <a:rPr lang="en-US" sz="2400" dirty="0">
                <a:latin typeface="Comic Sans MS" pitchFamily="66" charset="0"/>
              </a:rPr>
              <a:t>  is the family of all linear extensions of  P, then  </a:t>
            </a:r>
            <a:r>
              <a:rPr lang="en-US" sz="2400" b="1" dirty="0">
                <a:latin typeface="Comic Sans MS" pitchFamily="66" charset="0"/>
              </a:rPr>
              <a:t>F</a:t>
            </a:r>
            <a:r>
              <a:rPr lang="en-US" sz="2400" dirty="0">
                <a:latin typeface="Comic Sans MS" pitchFamily="66" charset="0"/>
              </a:rPr>
              <a:t>  is a realizer of  P, i.e., whenever  x  is incomparable to  y  in  P, there is some  L  in  </a:t>
            </a:r>
            <a:r>
              <a:rPr lang="en-US" sz="2400" b="1" dirty="0">
                <a:latin typeface="Comic Sans MS" pitchFamily="66" charset="0"/>
              </a:rPr>
              <a:t>F</a:t>
            </a:r>
            <a:r>
              <a:rPr lang="en-US" sz="2400" dirty="0">
                <a:latin typeface="Comic Sans MS" pitchFamily="66" charset="0"/>
              </a:rPr>
              <a:t>  with  x &gt; y  in  L.</a:t>
            </a:r>
          </a:p>
          <a:p>
            <a:pPr>
              <a:spcBef>
                <a:spcPct val="50000"/>
              </a:spcBef>
            </a:pPr>
            <a:r>
              <a:rPr lang="en-US" sz="2400" dirty="0">
                <a:solidFill>
                  <a:schemeClr val="accent1">
                    <a:lumMod val="50000"/>
                  </a:schemeClr>
                </a:solidFill>
                <a:latin typeface="Comic Sans MS" pitchFamily="66" charset="0"/>
              </a:rPr>
              <a:t>Note</a:t>
            </a:r>
            <a:r>
              <a:rPr lang="en-US" sz="2400" dirty="0">
                <a:latin typeface="Comic Sans MS" pitchFamily="66" charset="0"/>
              </a:rPr>
              <a:t>  This lemma is completely trivial for finite </a:t>
            </a:r>
            <a:r>
              <a:rPr lang="en-US" sz="2400" dirty="0" err="1">
                <a:latin typeface="Comic Sans MS" pitchFamily="66" charset="0"/>
              </a:rPr>
              <a:t>posets</a:t>
            </a:r>
            <a:r>
              <a:rPr lang="en-US" sz="2400" dirty="0" smtClean="0">
                <a:latin typeface="Comic Sans MS" pitchFamily="66" charset="0"/>
              </a:rPr>
              <a:t>.</a:t>
            </a:r>
          </a:p>
          <a:p>
            <a:pPr>
              <a:spcBef>
                <a:spcPct val="50000"/>
              </a:spcBef>
            </a:pPr>
            <a:r>
              <a:rPr lang="en-US" sz="2400" dirty="0" smtClean="0">
                <a:solidFill>
                  <a:schemeClr val="accent1">
                    <a:lumMod val="50000"/>
                  </a:schemeClr>
                </a:solidFill>
                <a:latin typeface="Comic Sans MS" pitchFamily="66" charset="0"/>
              </a:rPr>
              <a:t>Definition</a:t>
            </a:r>
            <a:r>
              <a:rPr lang="en-US" sz="2400" dirty="0" smtClean="0">
                <a:latin typeface="Comic Sans MS" pitchFamily="66" charset="0"/>
              </a:rPr>
              <a:t>  We say a linear extension  L  </a:t>
            </a:r>
            <a:r>
              <a:rPr lang="en-US" sz="2400" dirty="0" smtClean="0">
                <a:solidFill>
                  <a:schemeClr val="accent1">
                    <a:lumMod val="50000"/>
                  </a:schemeClr>
                </a:solidFill>
                <a:latin typeface="Comic Sans MS" pitchFamily="66" charset="0"/>
              </a:rPr>
              <a:t>reverses</a:t>
            </a:r>
            <a:r>
              <a:rPr lang="en-US" sz="2400" dirty="0" smtClean="0">
                <a:latin typeface="Comic Sans MS" pitchFamily="66" charset="0"/>
              </a:rPr>
              <a:t> an incomparable pair  (x, y)  when  x &gt; y  in  L.   When  P  is not a chain, a family  </a:t>
            </a:r>
            <a:r>
              <a:rPr lang="en-US" sz="2400" b="1" dirty="0" smtClean="0">
                <a:latin typeface="Comic Sans MS" pitchFamily="66" charset="0"/>
              </a:rPr>
              <a:t>F</a:t>
            </a:r>
            <a:r>
              <a:rPr lang="en-US" sz="2400" dirty="0" smtClean="0">
                <a:latin typeface="Comic Sans MS" pitchFamily="66" charset="0"/>
              </a:rPr>
              <a:t>  of linear extensions is a realizer of  P  if and only if for every incomparable pair (x, y), there is some extension  L in  </a:t>
            </a:r>
            <a:r>
              <a:rPr lang="en-US" sz="2400" b="1" dirty="0" smtClean="0">
                <a:latin typeface="Comic Sans MS" pitchFamily="66" charset="0"/>
              </a:rPr>
              <a:t>F</a:t>
            </a:r>
            <a:r>
              <a:rPr lang="en-US" sz="2400" dirty="0" smtClean="0">
                <a:latin typeface="Comic Sans MS" pitchFamily="66" charset="0"/>
              </a:rPr>
              <a:t>  so that  L reverses  (x, y).</a:t>
            </a: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r>
              <a:rPr lang="en-US" sz="3200" dirty="0">
                <a:latin typeface="Comic Sans MS" pitchFamily="66" charset="0"/>
              </a:rPr>
              <a:t>The Dimension of a </a:t>
            </a:r>
            <a:r>
              <a:rPr lang="en-US" sz="3200" dirty="0" err="1">
                <a:latin typeface="Comic Sans MS" pitchFamily="66" charset="0"/>
              </a:rPr>
              <a:t>Poset</a:t>
            </a:r>
            <a:endParaRPr lang="en-US" sz="3200" dirty="0">
              <a:latin typeface="Comic Sans MS" pitchFamily="66" charset="0"/>
            </a:endParaRPr>
          </a:p>
        </p:txBody>
      </p:sp>
      <p:sp>
        <p:nvSpPr>
          <p:cNvPr id="5124" name="Text Box 4"/>
          <p:cNvSpPr txBox="1">
            <a:spLocks noChangeArrowheads="1"/>
          </p:cNvSpPr>
          <p:nvPr/>
        </p:nvSpPr>
        <p:spPr bwMode="auto">
          <a:xfrm>
            <a:off x="4343400" y="2438400"/>
            <a:ext cx="3810000" cy="1569660"/>
          </a:xfrm>
          <a:prstGeom prst="rect">
            <a:avLst/>
          </a:prstGeom>
          <a:noFill/>
          <a:ln w="9525">
            <a:noFill/>
            <a:miter lim="800000"/>
            <a:headEnd/>
            <a:tailEnd/>
          </a:ln>
          <a:effectLst/>
        </p:spPr>
        <p:txBody>
          <a:bodyPr>
            <a:spAutoFit/>
          </a:bodyPr>
          <a:lstStyle/>
          <a:p>
            <a:pPr>
              <a:spcBef>
                <a:spcPct val="50000"/>
              </a:spcBef>
            </a:pPr>
            <a:r>
              <a:rPr lang="en-US" sz="2400" dirty="0">
                <a:latin typeface="Comic Sans MS" pitchFamily="66" charset="0"/>
              </a:rPr>
              <a:t>L</a:t>
            </a:r>
            <a:r>
              <a:rPr lang="en-US" sz="2400" baseline="-25000" dirty="0">
                <a:latin typeface="Comic Sans MS" pitchFamily="66" charset="0"/>
              </a:rPr>
              <a:t>1</a:t>
            </a:r>
            <a:r>
              <a:rPr lang="en-US" sz="2400" dirty="0">
                <a:latin typeface="Comic Sans MS" pitchFamily="66" charset="0"/>
              </a:rPr>
              <a:t> = b &lt; e &lt; a &lt; d &lt; g &lt; c &lt; f</a:t>
            </a:r>
          </a:p>
          <a:p>
            <a:pPr>
              <a:spcBef>
                <a:spcPct val="50000"/>
              </a:spcBef>
            </a:pPr>
            <a:r>
              <a:rPr lang="en-US" sz="2400" dirty="0">
                <a:latin typeface="Comic Sans MS" pitchFamily="66" charset="0"/>
              </a:rPr>
              <a:t>L</a:t>
            </a:r>
            <a:r>
              <a:rPr lang="en-US" sz="2400" baseline="-25000" dirty="0">
                <a:latin typeface="Comic Sans MS" pitchFamily="66" charset="0"/>
              </a:rPr>
              <a:t>2</a:t>
            </a:r>
            <a:r>
              <a:rPr lang="en-US" sz="2400" dirty="0">
                <a:latin typeface="Comic Sans MS" pitchFamily="66" charset="0"/>
              </a:rPr>
              <a:t> = a &lt; c &lt; b &lt; d &lt; g &lt; e &lt; f</a:t>
            </a:r>
          </a:p>
          <a:p>
            <a:pPr>
              <a:spcBef>
                <a:spcPct val="50000"/>
              </a:spcBef>
            </a:pPr>
            <a:r>
              <a:rPr lang="en-US" sz="2400" dirty="0">
                <a:latin typeface="Comic Sans MS" pitchFamily="66" charset="0"/>
              </a:rPr>
              <a:t>L</a:t>
            </a:r>
            <a:r>
              <a:rPr lang="en-US" sz="2400" baseline="-25000" dirty="0">
                <a:latin typeface="Comic Sans MS" pitchFamily="66" charset="0"/>
              </a:rPr>
              <a:t>3</a:t>
            </a:r>
            <a:r>
              <a:rPr lang="en-US" sz="2400" dirty="0">
                <a:latin typeface="Comic Sans MS" pitchFamily="66" charset="0"/>
              </a:rPr>
              <a:t> = a &lt; c &lt; b &lt; e &lt; f &lt; d &lt; g</a:t>
            </a:r>
          </a:p>
        </p:txBody>
      </p:sp>
      <p:sp>
        <p:nvSpPr>
          <p:cNvPr id="5125" name="Text Box 5"/>
          <p:cNvSpPr txBox="1">
            <a:spLocks noChangeArrowheads="1"/>
          </p:cNvSpPr>
          <p:nvPr/>
        </p:nvSpPr>
        <p:spPr bwMode="auto">
          <a:xfrm>
            <a:off x="990600" y="4495800"/>
            <a:ext cx="7010400" cy="1752600"/>
          </a:xfrm>
          <a:prstGeom prst="rect">
            <a:avLst/>
          </a:prstGeom>
          <a:noFill/>
          <a:ln w="9525">
            <a:noFill/>
            <a:miter lim="800000"/>
            <a:headEnd/>
            <a:tailEnd/>
          </a:ln>
          <a:effectLst/>
        </p:spPr>
        <p:txBody>
          <a:bodyPr wrap="square">
            <a:spAutoFit/>
          </a:bodyPr>
          <a:lstStyle/>
          <a:p>
            <a:pPr>
              <a:spcBef>
                <a:spcPct val="50000"/>
              </a:spcBef>
            </a:pPr>
            <a:r>
              <a:rPr lang="en-US" sz="2400" dirty="0">
                <a:latin typeface="Comic Sans MS" pitchFamily="66" charset="0"/>
              </a:rPr>
              <a:t>The </a:t>
            </a:r>
            <a:r>
              <a:rPr lang="en-US" sz="2400" dirty="0">
                <a:solidFill>
                  <a:schemeClr val="accent1">
                    <a:lumMod val="50000"/>
                  </a:schemeClr>
                </a:solidFill>
                <a:latin typeface="Comic Sans MS" pitchFamily="66" charset="0"/>
              </a:rPr>
              <a:t>dimension </a:t>
            </a:r>
            <a:r>
              <a:rPr lang="en-US" sz="2400" dirty="0">
                <a:latin typeface="Comic Sans MS" pitchFamily="66" charset="0"/>
              </a:rPr>
              <a:t>of a </a:t>
            </a:r>
            <a:r>
              <a:rPr lang="en-US" sz="2400" dirty="0" err="1">
                <a:latin typeface="Comic Sans MS" pitchFamily="66" charset="0"/>
              </a:rPr>
              <a:t>poset</a:t>
            </a:r>
            <a:r>
              <a:rPr lang="en-US" sz="2400" dirty="0">
                <a:latin typeface="Comic Sans MS" pitchFamily="66" charset="0"/>
              </a:rPr>
              <a:t> is the minimum size of a </a:t>
            </a:r>
            <a:r>
              <a:rPr lang="en-US" sz="2400" dirty="0" err="1">
                <a:latin typeface="Comic Sans MS" pitchFamily="66" charset="0"/>
              </a:rPr>
              <a:t>realizer</a:t>
            </a:r>
            <a:r>
              <a:rPr lang="en-US" sz="2400" dirty="0">
                <a:latin typeface="Comic Sans MS" pitchFamily="66" charset="0"/>
              </a:rPr>
              <a:t>.   This </a:t>
            </a:r>
            <a:r>
              <a:rPr lang="en-US" sz="2400" dirty="0" err="1">
                <a:latin typeface="Comic Sans MS" pitchFamily="66" charset="0"/>
              </a:rPr>
              <a:t>realizer</a:t>
            </a:r>
            <a:r>
              <a:rPr lang="en-US" sz="2400" dirty="0">
                <a:latin typeface="Comic Sans MS" pitchFamily="66" charset="0"/>
              </a:rPr>
              <a:t> shows   dim(P)  ≤  3.  In fact,</a:t>
            </a:r>
          </a:p>
          <a:p>
            <a:pPr>
              <a:spcBef>
                <a:spcPct val="50000"/>
              </a:spcBef>
            </a:pPr>
            <a:r>
              <a:rPr lang="en-US" sz="2400" dirty="0">
                <a:latin typeface="Comic Sans MS" pitchFamily="66" charset="0"/>
              </a:rPr>
              <a:t>                             dim(P)  =  3</a:t>
            </a:r>
          </a:p>
        </p:txBody>
      </p:sp>
      <p:pic>
        <p:nvPicPr>
          <p:cNvPr id="5127" name="Picture 7" descr="posetfig-1"/>
          <p:cNvPicPr>
            <a:picLocks noChangeAspect="1" noChangeArrowheads="1"/>
          </p:cNvPicPr>
          <p:nvPr/>
        </p:nvPicPr>
        <p:blipFill>
          <a:blip r:embed="rId2" cstate="print"/>
          <a:stretch>
            <a:fillRect/>
          </a:stretch>
        </p:blipFill>
        <p:spPr bwMode="auto">
          <a:xfrm>
            <a:off x="1376946" y="2209800"/>
            <a:ext cx="1913358" cy="1838325"/>
          </a:xfrm>
          <a:prstGeom prst="rect">
            <a:avLst/>
          </a:prstGeom>
          <a:noFill/>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normAutofit/>
          </a:bodyPr>
          <a:lstStyle/>
          <a:p>
            <a:r>
              <a:rPr lang="en-US" sz="3200" dirty="0">
                <a:latin typeface="Comic Sans MS" pitchFamily="66" charset="0"/>
              </a:rPr>
              <a:t>Basic Properties of </a:t>
            </a:r>
            <a:r>
              <a:rPr lang="en-US" sz="3200" dirty="0" smtClean="0">
                <a:latin typeface="Comic Sans MS" pitchFamily="66" charset="0"/>
              </a:rPr>
              <a:t>Dimension</a:t>
            </a:r>
            <a:endParaRPr lang="en-US" sz="3200" dirty="0">
              <a:latin typeface="Comic Sans MS" pitchFamily="66" charset="0"/>
            </a:endParaRPr>
          </a:p>
        </p:txBody>
      </p:sp>
      <p:sp>
        <p:nvSpPr>
          <p:cNvPr id="88069" name="Text Box 5"/>
          <p:cNvSpPr txBox="1">
            <a:spLocks noChangeArrowheads="1"/>
          </p:cNvSpPr>
          <p:nvPr/>
        </p:nvSpPr>
        <p:spPr bwMode="auto">
          <a:xfrm>
            <a:off x="500743" y="2177147"/>
            <a:ext cx="8284029" cy="3600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charset="0"/>
                <a:cs typeface="Arial" charset="0"/>
              </a:defRPr>
            </a:lvl1pPr>
            <a:lvl2pPr marL="800100" indent="-342900">
              <a:defRPr>
                <a:solidFill>
                  <a:schemeClr val="tx1"/>
                </a:solidFill>
                <a:latin typeface="Arial" charset="0"/>
                <a:cs typeface="Arial" charset="0"/>
              </a:defRPr>
            </a:lvl2pPr>
            <a:lvl3pPr marL="1257300" indent="-342900">
              <a:defRPr>
                <a:solidFill>
                  <a:schemeClr val="tx1"/>
                </a:solidFill>
                <a:latin typeface="Arial" charset="0"/>
                <a:cs typeface="Arial" charset="0"/>
              </a:defRPr>
            </a:lvl3pPr>
            <a:lvl4pPr marL="1714500" indent="-342900">
              <a:defRPr>
                <a:solidFill>
                  <a:schemeClr val="tx1"/>
                </a:solidFill>
                <a:latin typeface="Arial" charset="0"/>
                <a:cs typeface="Arial" charset="0"/>
              </a:defRPr>
            </a:lvl4pPr>
            <a:lvl5pPr marL="2171700" indent="-342900">
              <a:defRPr>
                <a:solidFill>
                  <a:schemeClr val="tx1"/>
                </a:solidFill>
                <a:latin typeface="Arial" charset="0"/>
                <a:cs typeface="Arial" charset="0"/>
              </a:defRPr>
            </a:lvl5pPr>
            <a:lvl6pPr marL="2628900" indent="-342900" fontAlgn="base">
              <a:spcBef>
                <a:spcPct val="0"/>
              </a:spcBef>
              <a:spcAft>
                <a:spcPct val="0"/>
              </a:spcAft>
              <a:defRPr>
                <a:solidFill>
                  <a:schemeClr val="tx1"/>
                </a:solidFill>
                <a:latin typeface="Arial" charset="0"/>
                <a:cs typeface="Arial" charset="0"/>
              </a:defRPr>
            </a:lvl6pPr>
            <a:lvl7pPr marL="3086100" indent="-342900" fontAlgn="base">
              <a:spcBef>
                <a:spcPct val="0"/>
              </a:spcBef>
              <a:spcAft>
                <a:spcPct val="0"/>
              </a:spcAft>
              <a:defRPr>
                <a:solidFill>
                  <a:schemeClr val="tx1"/>
                </a:solidFill>
                <a:latin typeface="Arial" charset="0"/>
                <a:cs typeface="Arial" charset="0"/>
              </a:defRPr>
            </a:lvl7pPr>
            <a:lvl8pPr marL="3543300" indent="-342900" fontAlgn="base">
              <a:spcBef>
                <a:spcPct val="0"/>
              </a:spcBef>
              <a:spcAft>
                <a:spcPct val="0"/>
              </a:spcAft>
              <a:defRPr>
                <a:solidFill>
                  <a:schemeClr val="tx1"/>
                </a:solidFill>
                <a:latin typeface="Arial" charset="0"/>
                <a:cs typeface="Arial" charset="0"/>
              </a:defRPr>
            </a:lvl8pPr>
            <a:lvl9pPr marL="4000500" indent="-342900" fontAlgn="base">
              <a:spcBef>
                <a:spcPct val="0"/>
              </a:spcBef>
              <a:spcAft>
                <a:spcPct val="0"/>
              </a:spcAft>
              <a:defRPr>
                <a:solidFill>
                  <a:schemeClr val="tx1"/>
                </a:solidFill>
                <a:latin typeface="Arial" charset="0"/>
                <a:cs typeface="Arial" charset="0"/>
              </a:defRPr>
            </a:lvl9pPr>
          </a:lstStyle>
          <a:p>
            <a:pPr>
              <a:spcBef>
                <a:spcPct val="50000"/>
              </a:spcBef>
              <a:buFont typeface="Wingdings" pitchFamily="2" charset="2"/>
              <a:buChar char="§"/>
            </a:pPr>
            <a:r>
              <a:rPr lang="en-US" sz="2400" dirty="0">
                <a:latin typeface="Comic Sans MS" pitchFamily="66" charset="0"/>
              </a:rPr>
              <a:t>Dimension is monotonic, i.e., if  P  is a </a:t>
            </a:r>
            <a:r>
              <a:rPr lang="en-US" sz="2400" dirty="0" err="1">
                <a:latin typeface="Comic Sans MS" pitchFamily="66" charset="0"/>
              </a:rPr>
              <a:t>subposet</a:t>
            </a:r>
            <a:r>
              <a:rPr lang="en-US" sz="2400" dirty="0">
                <a:latin typeface="Comic Sans MS" pitchFamily="66" charset="0"/>
              </a:rPr>
              <a:t> of  Q, then  dim(P)  ≤  dim(Q</a:t>
            </a:r>
            <a:r>
              <a:rPr lang="en-US" sz="2400" dirty="0" smtClean="0">
                <a:latin typeface="Comic Sans MS" pitchFamily="66" charset="0"/>
              </a:rPr>
              <a:t>).</a:t>
            </a:r>
            <a:endParaRPr lang="en-US" sz="2400" dirty="0">
              <a:latin typeface="Comic Sans MS" pitchFamily="66" charset="0"/>
            </a:endParaRPr>
          </a:p>
          <a:p>
            <a:pPr>
              <a:spcBef>
                <a:spcPct val="50000"/>
              </a:spcBef>
              <a:buFont typeface="Wingdings" pitchFamily="2" charset="2"/>
              <a:buChar char="§"/>
            </a:pPr>
            <a:r>
              <a:rPr lang="en-US" sz="2400" dirty="0" smtClean="0">
                <a:latin typeface="Comic Sans MS" pitchFamily="66" charset="0"/>
              </a:rPr>
              <a:t>dim(P)  is the least  t  so that  P  is a </a:t>
            </a:r>
            <a:r>
              <a:rPr lang="en-US" sz="2400" dirty="0" err="1" smtClean="0">
                <a:latin typeface="Comic Sans MS" pitchFamily="66" charset="0"/>
              </a:rPr>
              <a:t>subposet</a:t>
            </a:r>
            <a:r>
              <a:rPr lang="en-US" sz="2400" dirty="0" smtClean="0">
                <a:latin typeface="Comic Sans MS" pitchFamily="66" charset="0"/>
              </a:rPr>
              <a:t> of the </a:t>
            </a:r>
            <a:r>
              <a:rPr lang="en-US" sz="2400" dirty="0" err="1" smtClean="0">
                <a:latin typeface="Comic Sans MS" pitchFamily="66" charset="0"/>
              </a:rPr>
              <a:t>cartesian</a:t>
            </a:r>
            <a:r>
              <a:rPr lang="en-US" sz="2400" dirty="0" smtClean="0">
                <a:latin typeface="Comic Sans MS" pitchFamily="66" charset="0"/>
              </a:rPr>
              <a:t> product of  t chains.</a:t>
            </a:r>
          </a:p>
          <a:p>
            <a:pPr>
              <a:spcBef>
                <a:spcPct val="50000"/>
              </a:spcBef>
              <a:buFont typeface="Wingdings" pitchFamily="2" charset="2"/>
              <a:buChar char="§"/>
            </a:pPr>
            <a:r>
              <a:rPr lang="en-US" sz="2400" dirty="0" smtClean="0">
                <a:latin typeface="Comic Sans MS" pitchFamily="66" charset="0"/>
              </a:rPr>
              <a:t>dim(P </a:t>
            </a:r>
            <a:r>
              <a:rPr lang="en-US" sz="2400" dirty="0">
                <a:latin typeface="Comic Sans MS" pitchFamily="66" charset="0"/>
              </a:rPr>
              <a:t>× Q)  ≤  dim(P) + dim(Q</a:t>
            </a:r>
            <a:r>
              <a:rPr lang="en-US" sz="2400" dirty="0" smtClean="0">
                <a:latin typeface="Comic Sans MS" pitchFamily="66" charset="0"/>
              </a:rPr>
              <a:t>)  for every  P  and  Q. </a:t>
            </a:r>
          </a:p>
          <a:p>
            <a:pPr>
              <a:spcBef>
                <a:spcPct val="50000"/>
              </a:spcBef>
              <a:buFont typeface="Wingdings" pitchFamily="2" charset="2"/>
              <a:buChar char="§"/>
            </a:pPr>
            <a:r>
              <a:rPr lang="en-US" sz="2400" dirty="0" smtClean="0">
                <a:latin typeface="Comic Sans MS" pitchFamily="66" charset="0"/>
              </a:rPr>
              <a:t>dim(</a:t>
            </a:r>
            <a:r>
              <a:rPr lang="en-US" sz="2400" dirty="0" err="1" smtClean="0">
                <a:latin typeface="Comic Sans MS" pitchFamily="66" charset="0"/>
              </a:rPr>
              <a:t>P</a:t>
            </a:r>
            <a:r>
              <a:rPr lang="en-US" sz="2400" baseline="30000" dirty="0" err="1" smtClean="0">
                <a:latin typeface="Comic Sans MS" pitchFamily="66" charset="0"/>
              </a:rPr>
              <a:t>d</a:t>
            </a:r>
            <a:r>
              <a:rPr lang="en-US" sz="2400" dirty="0">
                <a:latin typeface="Comic Sans MS" pitchFamily="66" charset="0"/>
              </a:rPr>
              <a:t>)  =  dim(P), where  </a:t>
            </a:r>
            <a:r>
              <a:rPr lang="en-US" sz="2400" dirty="0" err="1">
                <a:latin typeface="Comic Sans MS" pitchFamily="66" charset="0"/>
              </a:rPr>
              <a:t>P</a:t>
            </a:r>
            <a:r>
              <a:rPr lang="en-US" sz="2400" baseline="30000" dirty="0" err="1">
                <a:latin typeface="Comic Sans MS" pitchFamily="66" charset="0"/>
              </a:rPr>
              <a:t>d</a:t>
            </a:r>
            <a:r>
              <a:rPr lang="en-US" sz="2400" dirty="0">
                <a:latin typeface="Comic Sans MS" pitchFamily="66" charset="0"/>
              </a:rPr>
              <a:t>  is the </a:t>
            </a:r>
            <a:r>
              <a:rPr lang="en-US" sz="2400" dirty="0">
                <a:solidFill>
                  <a:schemeClr val="accent1">
                    <a:lumMod val="50000"/>
                  </a:schemeClr>
                </a:solidFill>
                <a:latin typeface="Comic Sans MS" pitchFamily="66" charset="0"/>
              </a:rPr>
              <a:t>dual</a:t>
            </a:r>
            <a:r>
              <a:rPr lang="en-US" sz="2400" dirty="0">
                <a:latin typeface="Comic Sans MS" pitchFamily="66" charset="0"/>
              </a:rPr>
              <a:t> of  P, i.e.,  </a:t>
            </a:r>
            <a:r>
              <a:rPr lang="en-US" sz="2400" dirty="0" err="1">
                <a:latin typeface="Comic Sans MS" pitchFamily="66" charset="0"/>
              </a:rPr>
              <a:t>P</a:t>
            </a:r>
            <a:r>
              <a:rPr lang="en-US" sz="2400" baseline="30000" dirty="0" err="1">
                <a:latin typeface="Comic Sans MS" pitchFamily="66" charset="0"/>
              </a:rPr>
              <a:t>d</a:t>
            </a:r>
            <a:r>
              <a:rPr lang="en-US" sz="2400" dirty="0">
                <a:latin typeface="Comic Sans MS" pitchFamily="66" charset="0"/>
              </a:rPr>
              <a:t>  has the same ground set as  P  with  x &gt; y  in  </a:t>
            </a:r>
            <a:r>
              <a:rPr lang="en-US" sz="2400" dirty="0" err="1">
                <a:latin typeface="Comic Sans MS" pitchFamily="66" charset="0"/>
              </a:rPr>
              <a:t>P</a:t>
            </a:r>
            <a:r>
              <a:rPr lang="en-US" sz="2400" baseline="30000" dirty="0" err="1">
                <a:latin typeface="Comic Sans MS" pitchFamily="66" charset="0"/>
              </a:rPr>
              <a:t>d</a:t>
            </a:r>
            <a:r>
              <a:rPr lang="en-US" sz="2400" dirty="0">
                <a:latin typeface="Comic Sans MS" pitchFamily="66" charset="0"/>
              </a:rPr>
              <a:t>  if and only if  x &lt; y  in  P</a:t>
            </a:r>
            <a:r>
              <a:rPr lang="en-US" sz="2400" dirty="0" smtClean="0">
                <a:latin typeface="Comic Sans MS" pitchFamily="66" charset="0"/>
              </a:rPr>
              <a:t>.</a:t>
            </a:r>
            <a:endParaRPr lang="en-US" sz="2400" dirty="0">
              <a:latin typeface="Comic Sans MS" pitchFamily="66" charset="0"/>
            </a:endParaRPr>
          </a:p>
        </p:txBody>
      </p:sp>
    </p:spTree>
    <p:extLst>
      <p:ext uri="{BB962C8B-B14F-4D97-AF65-F5344CB8AC3E}">
        <p14:creationId xmlns:p14="http://schemas.microsoft.com/office/powerpoint/2010/main" val="3429709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normAutofit/>
          </a:bodyPr>
          <a:lstStyle/>
          <a:p>
            <a:r>
              <a:rPr lang="en-US" sz="3200" dirty="0" smtClean="0">
                <a:latin typeface="Comic Sans MS" pitchFamily="66" charset="0"/>
              </a:rPr>
              <a:t>Three Easy Exercises</a:t>
            </a:r>
            <a:endParaRPr lang="en-US" sz="3200" dirty="0">
              <a:latin typeface="Comic Sans MS" pitchFamily="66" charset="0"/>
            </a:endParaRPr>
          </a:p>
        </p:txBody>
      </p:sp>
      <p:sp>
        <p:nvSpPr>
          <p:cNvPr id="88069" name="Text Box 5"/>
          <p:cNvSpPr txBox="1">
            <a:spLocks noChangeArrowheads="1"/>
          </p:cNvSpPr>
          <p:nvPr/>
        </p:nvSpPr>
        <p:spPr bwMode="auto">
          <a:xfrm>
            <a:off x="729343" y="2133600"/>
            <a:ext cx="769620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charset="0"/>
                <a:cs typeface="Arial" charset="0"/>
              </a:defRPr>
            </a:lvl1pPr>
            <a:lvl2pPr marL="800100" indent="-342900">
              <a:defRPr>
                <a:solidFill>
                  <a:schemeClr val="tx1"/>
                </a:solidFill>
                <a:latin typeface="Arial" charset="0"/>
                <a:cs typeface="Arial" charset="0"/>
              </a:defRPr>
            </a:lvl2pPr>
            <a:lvl3pPr marL="1257300" indent="-342900">
              <a:defRPr>
                <a:solidFill>
                  <a:schemeClr val="tx1"/>
                </a:solidFill>
                <a:latin typeface="Arial" charset="0"/>
                <a:cs typeface="Arial" charset="0"/>
              </a:defRPr>
            </a:lvl3pPr>
            <a:lvl4pPr marL="1714500" indent="-342900">
              <a:defRPr>
                <a:solidFill>
                  <a:schemeClr val="tx1"/>
                </a:solidFill>
                <a:latin typeface="Arial" charset="0"/>
                <a:cs typeface="Arial" charset="0"/>
              </a:defRPr>
            </a:lvl4pPr>
            <a:lvl5pPr marL="2171700" indent="-342900">
              <a:defRPr>
                <a:solidFill>
                  <a:schemeClr val="tx1"/>
                </a:solidFill>
                <a:latin typeface="Arial" charset="0"/>
                <a:cs typeface="Arial" charset="0"/>
              </a:defRPr>
            </a:lvl5pPr>
            <a:lvl6pPr marL="2628900" indent="-342900" fontAlgn="base">
              <a:spcBef>
                <a:spcPct val="0"/>
              </a:spcBef>
              <a:spcAft>
                <a:spcPct val="0"/>
              </a:spcAft>
              <a:defRPr>
                <a:solidFill>
                  <a:schemeClr val="tx1"/>
                </a:solidFill>
                <a:latin typeface="Arial" charset="0"/>
                <a:cs typeface="Arial" charset="0"/>
              </a:defRPr>
            </a:lvl6pPr>
            <a:lvl7pPr marL="3086100" indent="-342900" fontAlgn="base">
              <a:spcBef>
                <a:spcPct val="0"/>
              </a:spcBef>
              <a:spcAft>
                <a:spcPct val="0"/>
              </a:spcAft>
              <a:defRPr>
                <a:solidFill>
                  <a:schemeClr val="tx1"/>
                </a:solidFill>
                <a:latin typeface="Arial" charset="0"/>
                <a:cs typeface="Arial" charset="0"/>
              </a:defRPr>
            </a:lvl7pPr>
            <a:lvl8pPr marL="3543300" indent="-342900" fontAlgn="base">
              <a:spcBef>
                <a:spcPct val="0"/>
              </a:spcBef>
              <a:spcAft>
                <a:spcPct val="0"/>
              </a:spcAft>
              <a:defRPr>
                <a:solidFill>
                  <a:schemeClr val="tx1"/>
                </a:solidFill>
                <a:latin typeface="Arial" charset="0"/>
                <a:cs typeface="Arial" charset="0"/>
              </a:defRPr>
            </a:lvl8pPr>
            <a:lvl9pPr marL="4000500" indent="-342900" fontAlgn="base">
              <a:spcBef>
                <a:spcPct val="0"/>
              </a:spcBef>
              <a:spcAft>
                <a:spcPct val="0"/>
              </a:spcAft>
              <a:defRPr>
                <a:solidFill>
                  <a:schemeClr val="tx1"/>
                </a:solidFill>
                <a:latin typeface="Arial" charset="0"/>
                <a:cs typeface="Arial" charset="0"/>
              </a:defRPr>
            </a:lvl9pPr>
          </a:lstStyle>
          <a:p>
            <a:pPr marL="0" indent="0">
              <a:spcBef>
                <a:spcPct val="50000"/>
              </a:spcBef>
            </a:pPr>
            <a:r>
              <a:rPr lang="en-US" sz="2400" dirty="0" smtClean="0">
                <a:solidFill>
                  <a:schemeClr val="accent1">
                    <a:lumMod val="50000"/>
                  </a:schemeClr>
                </a:solidFill>
                <a:latin typeface="Comic Sans MS" pitchFamily="66" charset="0"/>
              </a:rPr>
              <a:t>Exercise 1.</a:t>
            </a:r>
            <a:r>
              <a:rPr lang="en-US" sz="2400" dirty="0" smtClean="0">
                <a:latin typeface="Comic Sans MS" pitchFamily="66" charset="0"/>
              </a:rPr>
              <a:t>  Dimension </a:t>
            </a:r>
            <a:r>
              <a:rPr lang="en-US" sz="2400" dirty="0">
                <a:latin typeface="Comic Sans MS" pitchFamily="66" charset="0"/>
              </a:rPr>
              <a:t>is </a:t>
            </a:r>
            <a:r>
              <a:rPr lang="en-US" sz="2400" dirty="0" smtClean="0">
                <a:latin typeface="Comic Sans MS" pitchFamily="66" charset="0"/>
              </a:rPr>
              <a:t>“continuous”, i.e., if  x  is a point in  P, then  dim(P) ≤  1 +  dim(P – x).</a:t>
            </a:r>
          </a:p>
          <a:p>
            <a:pPr marL="0" indent="0">
              <a:spcBef>
                <a:spcPct val="50000"/>
              </a:spcBef>
            </a:pPr>
            <a:r>
              <a:rPr lang="en-US" sz="2400" dirty="0" smtClean="0">
                <a:solidFill>
                  <a:schemeClr val="accent1">
                    <a:lumMod val="50000"/>
                  </a:schemeClr>
                </a:solidFill>
                <a:latin typeface="Comic Sans MS" pitchFamily="66" charset="0"/>
              </a:rPr>
              <a:t>Exercise 2.</a:t>
            </a:r>
            <a:r>
              <a:rPr lang="en-US" sz="2400" dirty="0" smtClean="0">
                <a:latin typeface="Comic Sans MS" pitchFamily="66" charset="0"/>
              </a:rPr>
              <a:t>  If  x  is a minimal element in  P, y  a maximal element and  x  is incomparable to  y  in  P, then dim(P) </a:t>
            </a:r>
            <a:r>
              <a:rPr lang="en-US" sz="2400" dirty="0">
                <a:latin typeface="Comic Sans MS" pitchFamily="66" charset="0"/>
              </a:rPr>
              <a:t>≤  1 +  dim(P – </a:t>
            </a:r>
            <a:r>
              <a:rPr lang="en-US" sz="2400" dirty="0" smtClean="0">
                <a:latin typeface="Comic Sans MS" pitchFamily="66" charset="0"/>
              </a:rPr>
              <a:t>x- y). </a:t>
            </a:r>
          </a:p>
          <a:p>
            <a:pPr marL="0" indent="0">
              <a:spcBef>
                <a:spcPct val="50000"/>
              </a:spcBef>
            </a:pPr>
            <a:r>
              <a:rPr lang="en-US" sz="2400" dirty="0" smtClean="0">
                <a:solidFill>
                  <a:schemeClr val="accent1">
                    <a:lumMod val="50000"/>
                  </a:schemeClr>
                </a:solidFill>
                <a:latin typeface="Comic Sans MS" pitchFamily="66" charset="0"/>
              </a:rPr>
              <a:t>Exercise 3.</a:t>
            </a:r>
            <a:r>
              <a:rPr lang="en-US" sz="2400" dirty="0" smtClean="0">
                <a:latin typeface="Comic Sans MS" pitchFamily="66" charset="0"/>
              </a:rPr>
              <a:t>  dim(P </a:t>
            </a:r>
            <a:r>
              <a:rPr lang="en-US" sz="2400" dirty="0">
                <a:latin typeface="Comic Sans MS" pitchFamily="66" charset="0"/>
              </a:rPr>
              <a:t>× Q)  ≤  dim(P) + dim(Q)  with equality holding when both  P  and  Q  have distinct greatest and least elements</a:t>
            </a:r>
            <a:r>
              <a:rPr lang="en-US" sz="2400" dirty="0" smtClean="0">
                <a:latin typeface="Comic Sans MS" pitchFamily="66" charset="0"/>
              </a:rPr>
              <a:t>.</a:t>
            </a:r>
            <a:endParaRPr lang="en-US" sz="2400" dirty="0">
              <a:latin typeface="Comic Sans MS" pitchFamily="66" charset="0"/>
            </a:endParaRPr>
          </a:p>
        </p:txBody>
      </p:sp>
    </p:spTree>
    <p:extLst>
      <p:ext uri="{BB962C8B-B14F-4D97-AF65-F5344CB8AC3E}">
        <p14:creationId xmlns:p14="http://schemas.microsoft.com/office/powerpoint/2010/main" val="2383841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title"/>
          </p:nvPr>
        </p:nvSpPr>
        <p:spPr/>
        <p:txBody>
          <a:bodyPr>
            <a:normAutofit/>
          </a:bodyPr>
          <a:lstStyle/>
          <a:p>
            <a:r>
              <a:rPr lang="en-US" sz="3200" dirty="0">
                <a:latin typeface="Comic Sans MS" pitchFamily="66" charset="0"/>
              </a:rPr>
              <a:t>Standard Examples</a:t>
            </a:r>
          </a:p>
        </p:txBody>
      </p:sp>
      <p:sp>
        <p:nvSpPr>
          <p:cNvPr id="7174" name="Text Box 6"/>
          <p:cNvSpPr txBox="1">
            <a:spLocks noChangeArrowheads="1"/>
          </p:cNvSpPr>
          <p:nvPr/>
        </p:nvSpPr>
        <p:spPr bwMode="auto">
          <a:xfrm>
            <a:off x="533400" y="4190999"/>
            <a:ext cx="7315200" cy="830997"/>
          </a:xfrm>
          <a:prstGeom prst="rect">
            <a:avLst/>
          </a:prstGeom>
          <a:noFill/>
          <a:ln w="9525">
            <a:noFill/>
            <a:miter lim="800000"/>
            <a:headEnd/>
            <a:tailEnd/>
          </a:ln>
          <a:effectLst/>
        </p:spPr>
        <p:txBody>
          <a:bodyPr>
            <a:spAutoFit/>
          </a:bodyPr>
          <a:lstStyle/>
          <a:p>
            <a:pPr>
              <a:spcBef>
                <a:spcPct val="50000"/>
              </a:spcBef>
            </a:pPr>
            <a:r>
              <a:rPr lang="en-US" sz="2400" b="1" dirty="0">
                <a:solidFill>
                  <a:schemeClr val="accent1">
                    <a:lumMod val="50000"/>
                  </a:schemeClr>
                </a:solidFill>
                <a:latin typeface="Comic Sans MS" pitchFamily="66" charset="0"/>
              </a:rPr>
              <a:t>Fact</a:t>
            </a:r>
            <a:r>
              <a:rPr lang="en-US" sz="2400" dirty="0">
                <a:latin typeface="Comic Sans MS" pitchFamily="66" charset="0"/>
              </a:rPr>
              <a:t>  For  n  ≥  2,  the </a:t>
            </a:r>
            <a:r>
              <a:rPr lang="en-US" sz="2400" dirty="0">
                <a:solidFill>
                  <a:schemeClr val="accent1">
                    <a:lumMod val="50000"/>
                  </a:schemeClr>
                </a:solidFill>
                <a:latin typeface="Comic Sans MS" pitchFamily="66" charset="0"/>
              </a:rPr>
              <a:t>standard example</a:t>
            </a:r>
            <a:r>
              <a:rPr lang="en-US" sz="2400" dirty="0">
                <a:solidFill>
                  <a:schemeClr val="accent1">
                    <a:lumMod val="75000"/>
                  </a:schemeClr>
                </a:solidFill>
                <a:latin typeface="Comic Sans MS" pitchFamily="66" charset="0"/>
              </a:rPr>
              <a:t>  </a:t>
            </a:r>
            <a:r>
              <a:rPr lang="en-US" sz="2400" dirty="0" err="1">
                <a:latin typeface="Comic Sans MS" pitchFamily="66" charset="0"/>
              </a:rPr>
              <a:t>S</a:t>
            </a:r>
            <a:r>
              <a:rPr lang="en-US" sz="2400" baseline="-25000" dirty="0" err="1">
                <a:latin typeface="Comic Sans MS" pitchFamily="66" charset="0"/>
              </a:rPr>
              <a:t>n</a:t>
            </a:r>
            <a:r>
              <a:rPr lang="en-US" sz="2400" dirty="0">
                <a:latin typeface="Comic Sans MS" pitchFamily="66" charset="0"/>
              </a:rPr>
              <a:t>  is a </a:t>
            </a:r>
            <a:r>
              <a:rPr lang="en-US" sz="2400" dirty="0" err="1">
                <a:latin typeface="Comic Sans MS" pitchFamily="66" charset="0"/>
              </a:rPr>
              <a:t>poset</a:t>
            </a:r>
            <a:r>
              <a:rPr lang="en-US" sz="2400" dirty="0">
                <a:latin typeface="Comic Sans MS" pitchFamily="66" charset="0"/>
              </a:rPr>
              <a:t> of dimension  n.</a:t>
            </a:r>
          </a:p>
        </p:txBody>
      </p:sp>
      <p:sp>
        <p:nvSpPr>
          <p:cNvPr id="7175" name="Text Box 7"/>
          <p:cNvSpPr txBox="1">
            <a:spLocks noChangeArrowheads="1"/>
          </p:cNvSpPr>
          <p:nvPr/>
        </p:nvSpPr>
        <p:spPr bwMode="auto">
          <a:xfrm>
            <a:off x="4114800" y="3429000"/>
            <a:ext cx="838200" cy="641350"/>
          </a:xfrm>
          <a:prstGeom prst="rect">
            <a:avLst/>
          </a:prstGeom>
          <a:noFill/>
          <a:ln w="9525">
            <a:noFill/>
            <a:miter lim="800000"/>
            <a:headEnd/>
            <a:tailEnd/>
          </a:ln>
          <a:effectLst/>
        </p:spPr>
        <p:txBody>
          <a:bodyPr>
            <a:spAutoFit/>
          </a:bodyPr>
          <a:lstStyle/>
          <a:p>
            <a:pPr>
              <a:spcBef>
                <a:spcPct val="50000"/>
              </a:spcBef>
            </a:pPr>
            <a:r>
              <a:rPr lang="en-US" sz="3600" dirty="0" err="1">
                <a:latin typeface="Comic Sans MS" pitchFamily="66" charset="0"/>
              </a:rPr>
              <a:t>S</a:t>
            </a:r>
            <a:r>
              <a:rPr lang="en-US" sz="3200" baseline="-25000" dirty="0" err="1">
                <a:latin typeface="Comic Sans MS" pitchFamily="66" charset="0"/>
              </a:rPr>
              <a:t>n</a:t>
            </a:r>
            <a:endParaRPr lang="en-US" sz="3200" baseline="-25000" dirty="0">
              <a:latin typeface="Comic Sans MS" pitchFamily="66" charset="0"/>
            </a:endParaRPr>
          </a:p>
        </p:txBody>
      </p:sp>
      <p:pic>
        <p:nvPicPr>
          <p:cNvPr id="7177" name="Picture 9" descr="posetfig-2"/>
          <p:cNvPicPr>
            <a:picLocks noChangeAspect="1" noChangeArrowheads="1"/>
          </p:cNvPicPr>
          <p:nvPr/>
        </p:nvPicPr>
        <p:blipFill>
          <a:blip r:embed="rId2" cstate="print"/>
          <a:stretch>
            <a:fillRect/>
          </a:stretch>
        </p:blipFill>
        <p:spPr bwMode="auto">
          <a:xfrm>
            <a:off x="2906496" y="1658030"/>
            <a:ext cx="2959532" cy="1800225"/>
          </a:xfrm>
          <a:prstGeom prst="rect">
            <a:avLst/>
          </a:prstGeom>
          <a:noFill/>
        </p:spPr>
      </p:pic>
      <p:sp>
        <p:nvSpPr>
          <p:cNvPr id="7178" name="Text Box 10"/>
          <p:cNvSpPr txBox="1">
            <a:spLocks noChangeArrowheads="1"/>
          </p:cNvSpPr>
          <p:nvPr/>
        </p:nvSpPr>
        <p:spPr bwMode="auto">
          <a:xfrm>
            <a:off x="533400" y="5257800"/>
            <a:ext cx="8001000" cy="838200"/>
          </a:xfrm>
          <a:prstGeom prst="rect">
            <a:avLst/>
          </a:prstGeom>
          <a:noFill/>
          <a:ln w="9525">
            <a:noFill/>
            <a:miter lim="800000"/>
            <a:headEnd/>
            <a:tailEnd/>
          </a:ln>
          <a:effectLst/>
        </p:spPr>
        <p:txBody>
          <a:bodyPr wrap="square">
            <a:spAutoFit/>
          </a:bodyPr>
          <a:lstStyle/>
          <a:p>
            <a:pPr>
              <a:spcBef>
                <a:spcPct val="50000"/>
              </a:spcBef>
            </a:pPr>
            <a:r>
              <a:rPr lang="en-US" sz="2400" b="1" dirty="0">
                <a:solidFill>
                  <a:schemeClr val="accent1">
                    <a:lumMod val="50000"/>
                  </a:schemeClr>
                </a:solidFill>
                <a:latin typeface="Comic Sans MS" pitchFamily="66" charset="0"/>
              </a:rPr>
              <a:t>Note</a:t>
            </a:r>
            <a:r>
              <a:rPr lang="en-US" sz="2400" b="1" dirty="0">
                <a:latin typeface="Comic Sans MS" pitchFamily="66" charset="0"/>
              </a:rPr>
              <a:t> </a:t>
            </a:r>
            <a:r>
              <a:rPr lang="en-US" sz="2400" dirty="0">
                <a:latin typeface="Comic Sans MS" pitchFamily="66" charset="0"/>
              </a:rPr>
              <a:t> If  L  is a linear extension of  </a:t>
            </a:r>
            <a:r>
              <a:rPr lang="en-US" sz="2400" dirty="0" err="1">
                <a:latin typeface="Comic Sans MS" pitchFamily="66" charset="0"/>
              </a:rPr>
              <a:t>S</a:t>
            </a:r>
            <a:r>
              <a:rPr lang="en-US" sz="2400" baseline="-25000" dirty="0" err="1">
                <a:latin typeface="Comic Sans MS" pitchFamily="66" charset="0"/>
              </a:rPr>
              <a:t>n</a:t>
            </a:r>
            <a:r>
              <a:rPr lang="en-US" sz="2400" dirty="0">
                <a:latin typeface="Comic Sans MS" pitchFamily="66" charset="0"/>
              </a:rPr>
              <a:t>,  there can only be one value of  </a:t>
            </a:r>
            <a:r>
              <a:rPr lang="en-US" sz="2400" dirty="0" err="1">
                <a:latin typeface="Comic Sans MS" pitchFamily="66" charset="0"/>
              </a:rPr>
              <a:t>i</a:t>
            </a:r>
            <a:r>
              <a:rPr lang="en-US" sz="2400" dirty="0">
                <a:latin typeface="Comic Sans MS" pitchFamily="66" charset="0"/>
              </a:rPr>
              <a:t>  for  which  </a:t>
            </a:r>
            <a:r>
              <a:rPr lang="en-US" sz="2400" dirty="0" err="1">
                <a:latin typeface="Comic Sans MS" pitchFamily="66" charset="0"/>
              </a:rPr>
              <a:t>a</a:t>
            </a:r>
            <a:r>
              <a:rPr lang="en-US" sz="2400" baseline="-25000" dirty="0" err="1">
                <a:latin typeface="Comic Sans MS" pitchFamily="66" charset="0"/>
              </a:rPr>
              <a:t>i</a:t>
            </a:r>
            <a:r>
              <a:rPr lang="en-US" sz="2400" dirty="0">
                <a:latin typeface="Comic Sans MS" pitchFamily="66" charset="0"/>
              </a:rPr>
              <a:t>  &gt;  b</a:t>
            </a:r>
            <a:r>
              <a:rPr lang="en-US" sz="2400" baseline="-25000" dirty="0">
                <a:latin typeface="Comic Sans MS" pitchFamily="66" charset="0"/>
              </a:rPr>
              <a:t>i</a:t>
            </a:r>
            <a:r>
              <a:rPr lang="en-US" sz="2400" dirty="0">
                <a:latin typeface="Comic Sans MS" pitchFamily="66" charset="0"/>
              </a:rPr>
              <a:t>  in  L.</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Autofit/>
          </a:bodyPr>
          <a:lstStyle/>
          <a:p>
            <a:r>
              <a:rPr lang="en-US" sz="3200" dirty="0" smtClean="0">
                <a:latin typeface="Comic Sans MS" pitchFamily="66" charset="0"/>
              </a:rPr>
              <a:t>Dimension is a Coloring Problem</a:t>
            </a:r>
            <a:endParaRPr lang="en-US" sz="3200" dirty="0">
              <a:latin typeface="Comic Sans MS" pitchFamily="66" charset="0"/>
            </a:endParaRPr>
          </a:p>
        </p:txBody>
      </p:sp>
      <p:sp>
        <p:nvSpPr>
          <p:cNvPr id="19463" name="Text Box 7"/>
          <p:cNvSpPr txBox="1">
            <a:spLocks noChangeArrowheads="1"/>
          </p:cNvSpPr>
          <p:nvPr/>
        </p:nvSpPr>
        <p:spPr bwMode="auto">
          <a:xfrm>
            <a:off x="827314" y="1752600"/>
            <a:ext cx="7467600" cy="2308324"/>
          </a:xfrm>
          <a:prstGeom prst="rect">
            <a:avLst/>
          </a:prstGeom>
          <a:noFill/>
          <a:ln w="9525">
            <a:noFill/>
            <a:miter lim="800000"/>
            <a:headEnd/>
            <a:tailEnd/>
          </a:ln>
          <a:effectLst/>
        </p:spPr>
        <p:txBody>
          <a:bodyPr wrap="square">
            <a:spAutoFit/>
          </a:bodyPr>
          <a:lstStyle/>
          <a:p>
            <a:pPr>
              <a:spcBef>
                <a:spcPct val="50000"/>
              </a:spcBef>
            </a:pPr>
            <a:r>
              <a:rPr lang="en-US" sz="2400" dirty="0" smtClean="0">
                <a:solidFill>
                  <a:schemeClr val="accent1">
                    <a:lumMod val="50000"/>
                  </a:schemeClr>
                </a:solidFill>
                <a:latin typeface="Comic Sans MS" pitchFamily="66" charset="0"/>
              </a:rPr>
              <a:t>Restatement</a:t>
            </a:r>
            <a:r>
              <a:rPr lang="en-US" sz="2400" dirty="0" smtClean="0">
                <a:latin typeface="Comic Sans MS" pitchFamily="66" charset="0"/>
              </a:rPr>
              <a:t>  Computing the dimension of a </a:t>
            </a:r>
            <a:r>
              <a:rPr lang="en-US" sz="2400" dirty="0" err="1" smtClean="0">
                <a:latin typeface="Comic Sans MS" pitchFamily="66" charset="0"/>
              </a:rPr>
              <a:t>poset</a:t>
            </a:r>
            <a:r>
              <a:rPr lang="en-US" sz="2400" dirty="0" smtClean="0">
                <a:latin typeface="Comic Sans MS" pitchFamily="66" charset="0"/>
              </a:rPr>
              <a:t> is equivalent to finding the chromatic number of a </a:t>
            </a:r>
            <a:r>
              <a:rPr lang="en-US" sz="2400" dirty="0" err="1" smtClean="0">
                <a:latin typeface="Comic Sans MS" pitchFamily="66" charset="0"/>
              </a:rPr>
              <a:t>hypergraph</a:t>
            </a:r>
            <a:r>
              <a:rPr lang="en-US" sz="2400" dirty="0" smtClean="0">
                <a:latin typeface="Comic Sans MS" pitchFamily="66" charset="0"/>
              </a:rPr>
              <a:t> whose vertices are the set of all ordered pairs  (x, y)  where  x  and  y are incomparable in  P</a:t>
            </a:r>
            <a:r>
              <a:rPr lang="en-US" sz="2400" dirty="0" smtClean="0">
                <a:latin typeface="Comic Sans MS" pitchFamily="66" charset="0"/>
              </a:rPr>
              <a:t>.  Here, no linear extension can reverse  (x</a:t>
            </a:r>
            <a:r>
              <a:rPr lang="en-US" sz="2400" b="1" baseline="-25000" dirty="0" smtClean="0">
                <a:latin typeface="Comic Sans MS" pitchFamily="66" charset="0"/>
              </a:rPr>
              <a:t>1</a:t>
            </a:r>
            <a:r>
              <a:rPr lang="en-US" sz="2400" dirty="0" smtClean="0">
                <a:latin typeface="Comic Sans MS" pitchFamily="66" charset="0"/>
              </a:rPr>
              <a:t>, y</a:t>
            </a:r>
            <a:r>
              <a:rPr lang="en-US" sz="2400" b="1" baseline="-25000" dirty="0" smtClean="0">
                <a:latin typeface="Comic Sans MS" pitchFamily="66" charset="0"/>
              </a:rPr>
              <a:t>1</a:t>
            </a:r>
            <a:r>
              <a:rPr lang="en-US" sz="2400" dirty="0" smtClean="0">
                <a:latin typeface="Comic Sans MS" pitchFamily="66" charset="0"/>
              </a:rPr>
              <a:t>),  (x</a:t>
            </a:r>
            <a:r>
              <a:rPr lang="en-US" sz="2400" b="1" baseline="-25000" dirty="0" smtClean="0">
                <a:latin typeface="Comic Sans MS" pitchFamily="66" charset="0"/>
              </a:rPr>
              <a:t>2</a:t>
            </a:r>
            <a:r>
              <a:rPr lang="en-US" sz="2400" dirty="0" smtClean="0">
                <a:latin typeface="Comic Sans MS" pitchFamily="66" charset="0"/>
              </a:rPr>
              <a:t>, y</a:t>
            </a:r>
            <a:r>
              <a:rPr lang="en-US" sz="2400" b="1" baseline="-25000" dirty="0" smtClean="0">
                <a:latin typeface="Comic Sans MS" pitchFamily="66" charset="0"/>
              </a:rPr>
              <a:t>2</a:t>
            </a:r>
            <a:r>
              <a:rPr lang="en-US" sz="2400" dirty="0" smtClean="0">
                <a:latin typeface="Comic Sans MS" pitchFamily="66" charset="0"/>
              </a:rPr>
              <a:t>)  and  (x</a:t>
            </a:r>
            <a:r>
              <a:rPr lang="en-US" sz="2400" b="1" baseline="-25000" dirty="0" smtClean="0">
                <a:latin typeface="Comic Sans MS" pitchFamily="66" charset="0"/>
              </a:rPr>
              <a:t>3</a:t>
            </a:r>
            <a:r>
              <a:rPr lang="en-US" sz="2400" dirty="0" smtClean="0">
                <a:latin typeface="Comic Sans MS" pitchFamily="66" charset="0"/>
              </a:rPr>
              <a:t>, y</a:t>
            </a:r>
            <a:r>
              <a:rPr lang="en-US" sz="2400" b="1" baseline="-25000" dirty="0" smtClean="0">
                <a:latin typeface="Comic Sans MS" pitchFamily="66" charset="0"/>
              </a:rPr>
              <a:t>3</a:t>
            </a:r>
            <a:r>
              <a:rPr lang="en-US" sz="2400" dirty="0" smtClean="0">
                <a:latin typeface="Comic Sans MS" pitchFamily="66" charset="0"/>
              </a:rPr>
              <a:t>).</a:t>
            </a:r>
            <a:endParaRPr lang="en-US" sz="2400" dirty="0">
              <a:latin typeface="Comic Sans MS" pitchFamily="66"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75164" y="4191000"/>
            <a:ext cx="3771900" cy="2279720"/>
          </a:xfrm>
          <a:prstGeom prst="rect">
            <a:avLst/>
          </a:prstGeom>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a:bodyPr>
          <a:lstStyle/>
          <a:p>
            <a:r>
              <a:rPr lang="en-US" sz="3200" dirty="0" smtClean="0">
                <a:latin typeface="Comic Sans MS" pitchFamily="66" charset="0"/>
              </a:rPr>
              <a:t>Testing  dim(P) ≤ 2 </a:t>
            </a:r>
            <a:endParaRPr lang="en-US" sz="3200" dirty="0">
              <a:latin typeface="Comic Sans MS" pitchFamily="66" charset="0"/>
            </a:endParaRPr>
          </a:p>
        </p:txBody>
      </p:sp>
      <p:sp>
        <p:nvSpPr>
          <p:cNvPr id="19462" name="Text Box 6"/>
          <p:cNvSpPr txBox="1">
            <a:spLocks noChangeArrowheads="1"/>
          </p:cNvSpPr>
          <p:nvPr/>
        </p:nvSpPr>
        <p:spPr bwMode="auto">
          <a:xfrm>
            <a:off x="914400" y="2514600"/>
            <a:ext cx="7467600" cy="1200329"/>
          </a:xfrm>
          <a:prstGeom prst="rect">
            <a:avLst/>
          </a:prstGeom>
          <a:noFill/>
          <a:ln w="9525">
            <a:noFill/>
            <a:miter lim="800000"/>
            <a:headEnd/>
            <a:tailEnd/>
          </a:ln>
          <a:effectLst/>
        </p:spPr>
        <p:txBody>
          <a:bodyPr wrap="square">
            <a:spAutoFit/>
          </a:bodyPr>
          <a:lstStyle/>
          <a:p>
            <a:pPr>
              <a:spcBef>
                <a:spcPct val="50000"/>
              </a:spcBef>
            </a:pPr>
            <a:r>
              <a:rPr lang="en-US" sz="2400" dirty="0" smtClean="0">
                <a:solidFill>
                  <a:schemeClr val="accent1">
                    <a:lumMod val="50000"/>
                  </a:schemeClr>
                </a:solidFill>
                <a:latin typeface="Comic Sans MS" pitchFamily="66" charset="0"/>
              </a:rPr>
              <a:t>Fact</a:t>
            </a:r>
            <a:r>
              <a:rPr lang="en-US" sz="2400" dirty="0" smtClean="0">
                <a:solidFill>
                  <a:srgbClr val="FF0000"/>
                </a:solidFill>
                <a:latin typeface="Comic Sans MS" pitchFamily="66" charset="0"/>
              </a:rPr>
              <a:t>   </a:t>
            </a:r>
            <a:r>
              <a:rPr lang="en-US" sz="2400" dirty="0" smtClean="0">
                <a:latin typeface="Comic Sans MS" pitchFamily="66" charset="0"/>
              </a:rPr>
              <a:t>A </a:t>
            </a:r>
            <a:r>
              <a:rPr lang="en-US" sz="2400" dirty="0" err="1" smtClean="0">
                <a:latin typeface="Comic Sans MS" pitchFamily="66" charset="0"/>
              </a:rPr>
              <a:t>poset</a:t>
            </a:r>
            <a:r>
              <a:rPr lang="en-US" sz="2400" dirty="0" smtClean="0">
                <a:latin typeface="Comic Sans MS" pitchFamily="66" charset="0"/>
              </a:rPr>
              <a:t>  P  satisfies  dim(P) ≤ 2  if and only if its incomparability graph is a comparability graph. </a:t>
            </a:r>
            <a:r>
              <a:rPr lang="en-US" sz="2400" dirty="0" smtClean="0">
                <a:latin typeface="Comic Sans MS" pitchFamily="66" charset="0"/>
              </a:rPr>
              <a:t>  </a:t>
            </a:r>
            <a:endParaRPr lang="en-US" sz="2400" dirty="0">
              <a:latin typeface="Comic Sans MS" pitchFamily="66" charset="0"/>
            </a:endParaRPr>
          </a:p>
        </p:txBody>
      </p:sp>
      <p:sp>
        <p:nvSpPr>
          <p:cNvPr id="19463" name="Text Box 7"/>
          <p:cNvSpPr txBox="1">
            <a:spLocks noChangeArrowheads="1"/>
          </p:cNvSpPr>
          <p:nvPr/>
        </p:nvSpPr>
        <p:spPr bwMode="auto">
          <a:xfrm>
            <a:off x="914400" y="4114800"/>
            <a:ext cx="7467600" cy="1200329"/>
          </a:xfrm>
          <a:prstGeom prst="rect">
            <a:avLst/>
          </a:prstGeom>
          <a:noFill/>
          <a:ln w="9525">
            <a:noFill/>
            <a:miter lim="800000"/>
            <a:headEnd/>
            <a:tailEnd/>
          </a:ln>
          <a:effectLst/>
        </p:spPr>
        <p:txBody>
          <a:bodyPr wrap="square">
            <a:spAutoFit/>
          </a:bodyPr>
          <a:lstStyle/>
          <a:p>
            <a:pPr>
              <a:spcBef>
                <a:spcPct val="50000"/>
              </a:spcBef>
            </a:pPr>
            <a:r>
              <a:rPr lang="en-US" sz="2400" dirty="0" smtClean="0">
                <a:solidFill>
                  <a:schemeClr val="accent1">
                    <a:lumMod val="50000"/>
                  </a:schemeClr>
                </a:solidFill>
                <a:latin typeface="Comic Sans MS" pitchFamily="66" charset="0"/>
              </a:rPr>
              <a:t>Fact</a:t>
            </a:r>
            <a:r>
              <a:rPr lang="en-US" sz="2400" dirty="0">
                <a:latin typeface="Comic Sans MS" pitchFamily="66" charset="0"/>
              </a:rPr>
              <a:t> </a:t>
            </a:r>
            <a:r>
              <a:rPr lang="en-US" sz="2400" dirty="0" smtClean="0">
                <a:latin typeface="Comic Sans MS" pitchFamily="66" charset="0"/>
              </a:rPr>
              <a:t> Testing a graph on  n  vertices to determine whether it is a comparability graph can be done in  O(n</a:t>
            </a:r>
            <a:r>
              <a:rPr lang="en-US" sz="2400" baseline="30000" dirty="0" smtClean="0">
                <a:latin typeface="Comic Sans MS" pitchFamily="66" charset="0"/>
              </a:rPr>
              <a:t>4</a:t>
            </a:r>
            <a:r>
              <a:rPr lang="en-US" sz="2400" dirty="0" smtClean="0">
                <a:latin typeface="Comic Sans MS" pitchFamily="66" charset="0"/>
              </a:rPr>
              <a:t>)  time.</a:t>
            </a:r>
            <a:endParaRPr lang="en-US" sz="2400" dirty="0">
              <a:latin typeface="Comic Sans MS" pitchFamily="66" charset="0"/>
            </a:endParaRPr>
          </a:p>
        </p:txBody>
      </p:sp>
    </p:spTree>
    <p:extLst>
      <p:ext uri="{BB962C8B-B14F-4D97-AF65-F5344CB8AC3E}">
        <p14:creationId xmlns:p14="http://schemas.microsoft.com/office/powerpoint/2010/main" val="286569828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a:bodyPr>
          <a:lstStyle/>
          <a:p>
            <a:r>
              <a:rPr lang="en-US" sz="3200" dirty="0">
                <a:latin typeface="Comic Sans MS" pitchFamily="66" charset="0"/>
              </a:rPr>
              <a:t>Interval Orders</a:t>
            </a:r>
          </a:p>
        </p:txBody>
      </p:sp>
      <p:sp>
        <p:nvSpPr>
          <p:cNvPr id="9224" name="Text Box 8"/>
          <p:cNvSpPr txBox="1">
            <a:spLocks noChangeArrowheads="1"/>
          </p:cNvSpPr>
          <p:nvPr/>
        </p:nvSpPr>
        <p:spPr bwMode="auto">
          <a:xfrm>
            <a:off x="914400" y="1905000"/>
            <a:ext cx="7696200" cy="1569660"/>
          </a:xfrm>
          <a:prstGeom prst="rect">
            <a:avLst/>
          </a:prstGeom>
          <a:noFill/>
          <a:ln w="9525">
            <a:noFill/>
            <a:miter lim="800000"/>
            <a:headEnd/>
            <a:tailEnd/>
          </a:ln>
          <a:effectLst/>
        </p:spPr>
        <p:txBody>
          <a:bodyPr>
            <a:spAutoFit/>
          </a:bodyPr>
          <a:lstStyle/>
          <a:p>
            <a:pPr>
              <a:spcBef>
                <a:spcPct val="50000"/>
              </a:spcBef>
            </a:pPr>
            <a:r>
              <a:rPr lang="en-US" sz="2400" dirty="0">
                <a:latin typeface="Comic Sans MS" pitchFamily="66" charset="0"/>
              </a:rPr>
              <a:t>A </a:t>
            </a:r>
            <a:r>
              <a:rPr lang="en-US" sz="2400" dirty="0" err="1">
                <a:latin typeface="Comic Sans MS" pitchFamily="66" charset="0"/>
              </a:rPr>
              <a:t>poset</a:t>
            </a:r>
            <a:r>
              <a:rPr lang="en-US" sz="2400" dirty="0">
                <a:latin typeface="Comic Sans MS" pitchFamily="66" charset="0"/>
              </a:rPr>
              <a:t>  P  is an </a:t>
            </a:r>
            <a:r>
              <a:rPr lang="en-US" sz="2400" dirty="0">
                <a:solidFill>
                  <a:schemeClr val="accent1">
                    <a:lumMod val="50000"/>
                  </a:schemeClr>
                </a:solidFill>
                <a:latin typeface="Comic Sans MS" pitchFamily="66" charset="0"/>
              </a:rPr>
              <a:t>interval order </a:t>
            </a:r>
            <a:r>
              <a:rPr lang="en-US" sz="2400" dirty="0">
                <a:latin typeface="Comic Sans MS" pitchFamily="66" charset="0"/>
              </a:rPr>
              <a:t>if there exists a function  I  assigning to each  x  in  P  a closed interval  I(x)  = [a</a:t>
            </a:r>
            <a:r>
              <a:rPr lang="en-US" sz="2400" baseline="-25000" dirty="0">
                <a:latin typeface="Comic Sans MS" pitchFamily="66" charset="0"/>
              </a:rPr>
              <a:t>x</a:t>
            </a:r>
            <a:r>
              <a:rPr lang="en-US" sz="2400" dirty="0">
                <a:latin typeface="Comic Sans MS" pitchFamily="66" charset="0"/>
              </a:rPr>
              <a:t>, </a:t>
            </a:r>
            <a:r>
              <a:rPr lang="en-US" sz="2400" dirty="0" err="1">
                <a:latin typeface="Comic Sans MS" pitchFamily="66" charset="0"/>
              </a:rPr>
              <a:t>b</a:t>
            </a:r>
            <a:r>
              <a:rPr lang="en-US" sz="2400" baseline="-25000" dirty="0" err="1">
                <a:latin typeface="Comic Sans MS" pitchFamily="66" charset="0"/>
              </a:rPr>
              <a:t>x</a:t>
            </a:r>
            <a:r>
              <a:rPr lang="en-US" sz="2400" dirty="0">
                <a:latin typeface="Comic Sans MS" pitchFamily="66" charset="0"/>
              </a:rPr>
              <a:t>]  of the real line   </a:t>
            </a:r>
            <a:r>
              <a:rPr lang="en-US" sz="2400" b="1" dirty="0">
                <a:latin typeface="Comic Sans MS" pitchFamily="66" charset="0"/>
              </a:rPr>
              <a:t>R</a:t>
            </a:r>
            <a:r>
              <a:rPr lang="en-US" sz="2400" dirty="0">
                <a:latin typeface="Comic Sans MS" pitchFamily="66" charset="0"/>
              </a:rPr>
              <a:t>  so that   x  &lt;  y  in  P  if and only if  </a:t>
            </a:r>
            <a:r>
              <a:rPr lang="en-US" sz="2400" dirty="0" err="1">
                <a:latin typeface="Comic Sans MS" pitchFamily="66" charset="0"/>
              </a:rPr>
              <a:t>b</a:t>
            </a:r>
            <a:r>
              <a:rPr lang="en-US" sz="2400" baseline="-25000" dirty="0" err="1">
                <a:latin typeface="Comic Sans MS" pitchFamily="66" charset="0"/>
              </a:rPr>
              <a:t>x</a:t>
            </a:r>
            <a:r>
              <a:rPr lang="en-US" sz="2400" dirty="0">
                <a:latin typeface="Comic Sans MS" pitchFamily="66" charset="0"/>
              </a:rPr>
              <a:t>  &lt;  a</a:t>
            </a:r>
            <a:r>
              <a:rPr lang="en-US" sz="2400" baseline="-25000" dirty="0">
                <a:latin typeface="Comic Sans MS" pitchFamily="66" charset="0"/>
              </a:rPr>
              <a:t>y</a:t>
            </a:r>
            <a:r>
              <a:rPr lang="en-US" sz="2400" dirty="0">
                <a:latin typeface="Comic Sans MS" pitchFamily="66" charset="0"/>
              </a:rPr>
              <a:t>  in  </a:t>
            </a:r>
            <a:r>
              <a:rPr lang="en-US" sz="2400" b="1" dirty="0">
                <a:latin typeface="Comic Sans MS" pitchFamily="66" charset="0"/>
              </a:rPr>
              <a:t>R</a:t>
            </a:r>
            <a:r>
              <a:rPr lang="en-US" sz="2400" dirty="0">
                <a:latin typeface="Comic Sans MS" pitchFamily="66" charset="0"/>
              </a:rPr>
              <a:t>.</a:t>
            </a:r>
          </a:p>
        </p:txBody>
      </p:sp>
      <p:pic>
        <p:nvPicPr>
          <p:cNvPr id="9225" name="Picture 9" descr="posetfig-3"/>
          <p:cNvPicPr>
            <a:picLocks noChangeAspect="1" noChangeArrowheads="1"/>
          </p:cNvPicPr>
          <p:nvPr/>
        </p:nvPicPr>
        <p:blipFill>
          <a:blip r:embed="rId2" cstate="print"/>
          <a:stretch>
            <a:fillRect/>
          </a:stretch>
        </p:blipFill>
        <p:spPr bwMode="auto">
          <a:xfrm>
            <a:off x="2162397" y="3810000"/>
            <a:ext cx="4895406" cy="2428875"/>
          </a:xfrm>
          <a:prstGeom prst="rect">
            <a:avLst/>
          </a:prstGeom>
          <a:noFill/>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r>
              <a:rPr lang="en-US" sz="3200" dirty="0">
                <a:latin typeface="Comic Sans MS" pitchFamily="66" charset="0"/>
              </a:rPr>
              <a:t>Characterizing Interval Orders</a:t>
            </a:r>
          </a:p>
        </p:txBody>
      </p:sp>
      <p:sp>
        <p:nvSpPr>
          <p:cNvPr id="10244" name="Text Box 4"/>
          <p:cNvSpPr txBox="1">
            <a:spLocks noChangeArrowheads="1"/>
          </p:cNvSpPr>
          <p:nvPr/>
        </p:nvSpPr>
        <p:spPr bwMode="auto">
          <a:xfrm>
            <a:off x="990600" y="2133600"/>
            <a:ext cx="7315200" cy="1200329"/>
          </a:xfrm>
          <a:prstGeom prst="rect">
            <a:avLst/>
          </a:prstGeom>
          <a:noFill/>
          <a:ln w="9525">
            <a:noFill/>
            <a:miter lim="800000"/>
            <a:headEnd/>
            <a:tailEnd/>
          </a:ln>
          <a:effectLst/>
        </p:spPr>
        <p:txBody>
          <a:bodyPr>
            <a:spAutoFit/>
          </a:bodyPr>
          <a:lstStyle/>
          <a:p>
            <a:pPr>
              <a:spcBef>
                <a:spcPct val="50000"/>
              </a:spcBef>
            </a:pPr>
            <a:r>
              <a:rPr lang="en-US" sz="2400" dirty="0">
                <a:solidFill>
                  <a:schemeClr val="accent1">
                    <a:lumMod val="50000"/>
                  </a:schemeClr>
                </a:solidFill>
                <a:latin typeface="Comic Sans MS" pitchFamily="66" charset="0"/>
              </a:rPr>
              <a:t>Theorem </a:t>
            </a:r>
            <a:r>
              <a:rPr lang="en-US" sz="2400" dirty="0">
                <a:latin typeface="Comic Sans MS" pitchFamily="66" charset="0"/>
              </a:rPr>
              <a:t>(</a:t>
            </a:r>
            <a:r>
              <a:rPr lang="en-US" sz="2400" dirty="0" err="1" smtClean="0">
                <a:latin typeface="Comic Sans MS" pitchFamily="66" charset="0"/>
              </a:rPr>
              <a:t>Fishburn</a:t>
            </a:r>
            <a:r>
              <a:rPr lang="en-US" sz="2400" dirty="0" smtClean="0">
                <a:latin typeface="Comic Sans MS" pitchFamily="66" charset="0"/>
              </a:rPr>
              <a:t>, ‘70)    </a:t>
            </a:r>
            <a:r>
              <a:rPr lang="en-US" sz="2400" dirty="0">
                <a:latin typeface="Comic Sans MS" pitchFamily="66" charset="0"/>
              </a:rPr>
              <a:t>A </a:t>
            </a:r>
            <a:r>
              <a:rPr lang="en-US" sz="2400" dirty="0" err="1">
                <a:latin typeface="Comic Sans MS" pitchFamily="66" charset="0"/>
              </a:rPr>
              <a:t>poset</a:t>
            </a:r>
            <a:r>
              <a:rPr lang="en-US" sz="2400" dirty="0">
                <a:latin typeface="Comic Sans MS" pitchFamily="66" charset="0"/>
              </a:rPr>
              <a:t> is an interval order if and only if it does not contain the standard example  S</a:t>
            </a:r>
            <a:r>
              <a:rPr lang="en-US" sz="2400" baseline="-25000" dirty="0">
                <a:latin typeface="Comic Sans MS" pitchFamily="66" charset="0"/>
              </a:rPr>
              <a:t>2</a:t>
            </a:r>
            <a:r>
              <a:rPr lang="en-US" sz="2400" dirty="0">
                <a:latin typeface="Comic Sans MS" pitchFamily="66" charset="0"/>
              </a:rPr>
              <a:t>.</a:t>
            </a:r>
          </a:p>
        </p:txBody>
      </p:sp>
      <p:sp>
        <p:nvSpPr>
          <p:cNvPr id="10247" name="Text Box 7"/>
          <p:cNvSpPr txBox="1">
            <a:spLocks noChangeArrowheads="1"/>
          </p:cNvSpPr>
          <p:nvPr/>
        </p:nvSpPr>
        <p:spPr bwMode="auto">
          <a:xfrm>
            <a:off x="3429000" y="5334000"/>
            <a:ext cx="2590800" cy="584775"/>
          </a:xfrm>
          <a:prstGeom prst="rect">
            <a:avLst/>
          </a:prstGeom>
          <a:noFill/>
          <a:ln w="9525">
            <a:noFill/>
            <a:miter lim="800000"/>
            <a:headEnd/>
            <a:tailEnd/>
          </a:ln>
          <a:effectLst/>
        </p:spPr>
        <p:txBody>
          <a:bodyPr wrap="square">
            <a:spAutoFit/>
          </a:bodyPr>
          <a:lstStyle/>
          <a:p>
            <a:pPr>
              <a:spcBef>
                <a:spcPct val="50000"/>
              </a:spcBef>
            </a:pPr>
            <a:r>
              <a:rPr lang="en-US" sz="3200" dirty="0">
                <a:latin typeface="Comic Sans MS" pitchFamily="66" charset="0"/>
              </a:rPr>
              <a:t>S</a:t>
            </a:r>
            <a:r>
              <a:rPr lang="en-US" sz="3200" baseline="-25000" dirty="0">
                <a:latin typeface="Comic Sans MS" pitchFamily="66" charset="0"/>
              </a:rPr>
              <a:t>2</a:t>
            </a:r>
            <a:r>
              <a:rPr lang="en-US" sz="3200" dirty="0">
                <a:latin typeface="Comic Sans MS" pitchFamily="66" charset="0"/>
              </a:rPr>
              <a:t>  =  2  +  2</a:t>
            </a:r>
            <a:endParaRPr lang="en-US" sz="3200" dirty="0"/>
          </a:p>
        </p:txBody>
      </p:sp>
      <p:pic>
        <p:nvPicPr>
          <p:cNvPr id="10248" name="Picture 8" descr="posetfig-4"/>
          <p:cNvPicPr>
            <a:picLocks noChangeAspect="1" noChangeArrowheads="1"/>
          </p:cNvPicPr>
          <p:nvPr/>
        </p:nvPicPr>
        <p:blipFill>
          <a:blip r:embed="rId2" cstate="print"/>
          <a:stretch>
            <a:fillRect/>
          </a:stretch>
        </p:blipFill>
        <p:spPr bwMode="auto">
          <a:xfrm>
            <a:off x="4062238" y="3429000"/>
            <a:ext cx="1171924" cy="1790700"/>
          </a:xfrm>
          <a:prstGeom prst="rect">
            <a:avLst/>
          </a:prstGeom>
          <a:noFill/>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a:bodyPr>
          <a:lstStyle/>
          <a:p>
            <a:r>
              <a:rPr lang="en-US" sz="3200" dirty="0">
                <a:latin typeface="Comic Sans MS" pitchFamily="66" charset="0"/>
              </a:rPr>
              <a:t>Canonical Interval Orders</a:t>
            </a:r>
          </a:p>
        </p:txBody>
      </p:sp>
      <p:sp>
        <p:nvSpPr>
          <p:cNvPr id="11271" name="Text Box 7"/>
          <p:cNvSpPr txBox="1">
            <a:spLocks noChangeArrowheads="1"/>
          </p:cNvSpPr>
          <p:nvPr/>
        </p:nvSpPr>
        <p:spPr bwMode="auto">
          <a:xfrm>
            <a:off x="685800" y="1981200"/>
            <a:ext cx="7543800" cy="830997"/>
          </a:xfrm>
          <a:prstGeom prst="rect">
            <a:avLst/>
          </a:prstGeom>
          <a:noFill/>
          <a:ln w="9525">
            <a:noFill/>
            <a:miter lim="800000"/>
            <a:headEnd/>
            <a:tailEnd/>
          </a:ln>
          <a:effectLst/>
        </p:spPr>
        <p:txBody>
          <a:bodyPr>
            <a:spAutoFit/>
          </a:bodyPr>
          <a:lstStyle/>
          <a:p>
            <a:pPr>
              <a:spcBef>
                <a:spcPct val="50000"/>
              </a:spcBef>
            </a:pPr>
            <a:r>
              <a:rPr lang="en-US" sz="2400" dirty="0">
                <a:latin typeface="Comic Sans MS" pitchFamily="66" charset="0"/>
              </a:rPr>
              <a:t>The </a:t>
            </a:r>
            <a:r>
              <a:rPr lang="en-US" sz="2400" dirty="0">
                <a:solidFill>
                  <a:schemeClr val="accent1">
                    <a:lumMod val="50000"/>
                  </a:schemeClr>
                </a:solidFill>
                <a:latin typeface="Comic Sans MS" pitchFamily="66" charset="0"/>
              </a:rPr>
              <a:t>canonical interval order  </a:t>
            </a:r>
            <a:r>
              <a:rPr lang="en-US" sz="2400" dirty="0">
                <a:latin typeface="Comic Sans MS" pitchFamily="66" charset="0"/>
              </a:rPr>
              <a:t>I</a:t>
            </a:r>
            <a:r>
              <a:rPr lang="en-US" sz="2400" baseline="-25000" dirty="0">
                <a:latin typeface="Comic Sans MS" pitchFamily="66" charset="0"/>
              </a:rPr>
              <a:t>n</a:t>
            </a:r>
            <a:r>
              <a:rPr lang="en-US" sz="2400" dirty="0">
                <a:latin typeface="Comic Sans MS" pitchFamily="66" charset="0"/>
              </a:rPr>
              <a:t>  consists of all intervals with integer end points from  {1, 2, …, n}.</a:t>
            </a:r>
          </a:p>
        </p:txBody>
      </p:sp>
      <p:pic>
        <p:nvPicPr>
          <p:cNvPr id="11272" name="Picture 8" descr="posetfig-5a"/>
          <p:cNvPicPr>
            <a:picLocks noChangeAspect="1" noChangeArrowheads="1"/>
          </p:cNvPicPr>
          <p:nvPr/>
        </p:nvPicPr>
        <p:blipFill>
          <a:blip r:embed="rId2" cstate="print"/>
          <a:stretch>
            <a:fillRect/>
          </a:stretch>
        </p:blipFill>
        <p:spPr bwMode="auto">
          <a:xfrm>
            <a:off x="1765134" y="3505200"/>
            <a:ext cx="5337506" cy="1895475"/>
          </a:xfrm>
          <a:prstGeom prst="rect">
            <a:avLst/>
          </a:prstGeom>
          <a:noFill/>
        </p:spPr>
      </p:pic>
      <p:sp>
        <p:nvSpPr>
          <p:cNvPr id="11274" name="Text Box 10"/>
          <p:cNvSpPr txBox="1">
            <a:spLocks noChangeArrowheads="1"/>
          </p:cNvSpPr>
          <p:nvPr/>
        </p:nvSpPr>
        <p:spPr bwMode="auto">
          <a:xfrm>
            <a:off x="2286000" y="5715000"/>
            <a:ext cx="762000" cy="701675"/>
          </a:xfrm>
          <a:prstGeom prst="rect">
            <a:avLst/>
          </a:prstGeom>
          <a:noFill/>
          <a:ln w="9525">
            <a:noFill/>
            <a:miter lim="800000"/>
            <a:headEnd/>
            <a:tailEnd/>
          </a:ln>
          <a:effectLst/>
        </p:spPr>
        <p:txBody>
          <a:bodyPr>
            <a:spAutoFit/>
          </a:bodyPr>
          <a:lstStyle/>
          <a:p>
            <a:pPr>
              <a:spcBef>
                <a:spcPct val="50000"/>
              </a:spcBef>
            </a:pPr>
            <a:r>
              <a:rPr lang="en-US" sz="4000" dirty="0">
                <a:latin typeface="Comic Sans MS" pitchFamily="66" charset="0"/>
              </a:rPr>
              <a:t>I</a:t>
            </a:r>
            <a:r>
              <a:rPr lang="en-US" sz="4000" baseline="-25000" dirty="0">
                <a:latin typeface="Comic Sans MS" pitchFamily="66" charset="0"/>
              </a:rPr>
              <a:t>5</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normAutofit/>
          </a:bodyPr>
          <a:lstStyle/>
          <a:p>
            <a:r>
              <a:rPr lang="en-US" sz="3200" dirty="0">
                <a:latin typeface="Comic Sans MS" pitchFamily="66" charset="0"/>
              </a:rPr>
              <a:t>Alternative Notation</a:t>
            </a:r>
          </a:p>
        </p:txBody>
      </p:sp>
      <p:sp>
        <p:nvSpPr>
          <p:cNvPr id="59395" name="Rectangle 3"/>
          <p:cNvSpPr>
            <a:spLocks noGrp="1" noChangeArrowheads="1"/>
          </p:cNvSpPr>
          <p:nvPr>
            <p:ph type="body" idx="1"/>
          </p:nvPr>
        </p:nvSpPr>
        <p:spPr>
          <a:xfrm>
            <a:off x="457200" y="1828800"/>
            <a:ext cx="8305800" cy="4495800"/>
          </a:xfrm>
        </p:spPr>
        <p:txBody>
          <a:bodyPr/>
          <a:lstStyle/>
          <a:p>
            <a:pPr marL="0" indent="0">
              <a:lnSpc>
                <a:spcPct val="90000"/>
              </a:lnSpc>
              <a:buNone/>
            </a:pPr>
            <a:r>
              <a:rPr lang="en-US" sz="2400" dirty="0">
                <a:latin typeface="Comic Sans MS" pitchFamily="66" charset="0"/>
              </a:rPr>
              <a:t>When  R  is a binary relation on a set  X, we can write  x R y  as shorthand for (x, y) belongs to  R.</a:t>
            </a:r>
          </a:p>
          <a:p>
            <a:pPr marL="0" indent="0">
              <a:lnSpc>
                <a:spcPct val="90000"/>
              </a:lnSpc>
              <a:buNone/>
            </a:pPr>
            <a:endParaRPr lang="en-US" sz="2400" dirty="0" smtClean="0">
              <a:latin typeface="Comic Sans MS" pitchFamily="66" charset="0"/>
            </a:endParaRPr>
          </a:p>
          <a:p>
            <a:pPr marL="0" indent="0">
              <a:lnSpc>
                <a:spcPct val="90000"/>
              </a:lnSpc>
              <a:buNone/>
            </a:pPr>
            <a:r>
              <a:rPr lang="en-US" sz="2400" dirty="0" smtClean="0">
                <a:latin typeface="Comic Sans MS" pitchFamily="66" charset="0"/>
              </a:rPr>
              <a:t>With </a:t>
            </a:r>
            <a:r>
              <a:rPr lang="en-US" sz="2400" dirty="0">
                <a:latin typeface="Comic Sans MS" pitchFamily="66" charset="0"/>
              </a:rPr>
              <a:t>partial orders, it is natural to write  x ≤ y  in  P  as a substitute for  x P y  and  (x, y)  belongs to  P.  When the meaning of  P  is clear, we just write  x ≤ y.</a:t>
            </a:r>
          </a:p>
          <a:p>
            <a:pPr marL="0" indent="0">
              <a:lnSpc>
                <a:spcPct val="90000"/>
              </a:lnSpc>
              <a:buNone/>
            </a:pPr>
            <a:endParaRPr lang="en-US" sz="2400" dirty="0" smtClean="0">
              <a:solidFill>
                <a:schemeClr val="accent1">
                  <a:lumMod val="50000"/>
                </a:schemeClr>
              </a:solidFill>
              <a:latin typeface="Comic Sans MS" pitchFamily="66" charset="0"/>
            </a:endParaRPr>
          </a:p>
          <a:p>
            <a:pPr marL="0" indent="0">
              <a:lnSpc>
                <a:spcPct val="90000"/>
              </a:lnSpc>
              <a:buNone/>
            </a:pPr>
            <a:r>
              <a:rPr lang="en-US" sz="2400" dirty="0" smtClean="0">
                <a:solidFill>
                  <a:schemeClr val="accent1">
                    <a:lumMod val="50000"/>
                  </a:schemeClr>
                </a:solidFill>
                <a:latin typeface="Comic Sans MS" pitchFamily="66" charset="0"/>
              </a:rPr>
              <a:t>Example</a:t>
            </a:r>
            <a:r>
              <a:rPr lang="en-US" sz="2400" dirty="0" smtClean="0">
                <a:latin typeface="Comic Sans MS" pitchFamily="66" charset="0"/>
              </a:rPr>
              <a:t>   Let  </a:t>
            </a:r>
            <a:r>
              <a:rPr lang="en-US" sz="2400" dirty="0">
                <a:latin typeface="Comic Sans MS" pitchFamily="66" charset="0"/>
              </a:rPr>
              <a:t>X = {1,2,3,4,5,6} and P = {(1,1), (2,2), (3,3), (4,4), (5,5), (6,6), (6,1), (6,4), (1,4), (6,5), (3,4), (6,2).   Then  6 ≤ 5  in  P.  Note that dropping the reference to  P  is dangerous when the elements of the ground set are real numbers.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r>
              <a:rPr lang="en-US" sz="3200" dirty="0">
                <a:latin typeface="Comic Sans MS" pitchFamily="66" charset="0"/>
              </a:rPr>
              <a:t>Dimension of Interval Orders</a:t>
            </a:r>
          </a:p>
        </p:txBody>
      </p:sp>
      <p:sp>
        <p:nvSpPr>
          <p:cNvPr id="12292" name="Text Box 4"/>
          <p:cNvSpPr txBox="1">
            <a:spLocks noChangeArrowheads="1"/>
          </p:cNvSpPr>
          <p:nvPr/>
        </p:nvSpPr>
        <p:spPr bwMode="auto">
          <a:xfrm>
            <a:off x="315686" y="1676400"/>
            <a:ext cx="8458200" cy="433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2400" dirty="0">
                <a:solidFill>
                  <a:schemeClr val="accent1">
                    <a:lumMod val="50000"/>
                  </a:schemeClr>
                </a:solidFill>
                <a:latin typeface="Comic Sans MS" pitchFamily="66" charset="0"/>
              </a:rPr>
              <a:t>Theorem</a:t>
            </a:r>
            <a:r>
              <a:rPr lang="en-US" sz="2400" dirty="0">
                <a:solidFill>
                  <a:srgbClr val="FF0000"/>
                </a:solidFill>
                <a:latin typeface="Comic Sans MS" pitchFamily="66" charset="0"/>
              </a:rPr>
              <a:t> </a:t>
            </a:r>
            <a:r>
              <a:rPr lang="en-US" sz="2400" dirty="0">
                <a:latin typeface="Comic Sans MS" pitchFamily="66" charset="0"/>
              </a:rPr>
              <a:t>(Bogart and Trotter)  For every  t, there exists an integer  n</a:t>
            </a:r>
            <a:r>
              <a:rPr lang="en-US" sz="2400" baseline="-25000" dirty="0">
                <a:latin typeface="Comic Sans MS" pitchFamily="66" charset="0"/>
              </a:rPr>
              <a:t>0</a:t>
            </a:r>
            <a:r>
              <a:rPr lang="en-US" sz="2400" dirty="0">
                <a:latin typeface="Comic Sans MS" pitchFamily="66" charset="0"/>
              </a:rPr>
              <a:t>  so that if  n &gt; n</a:t>
            </a:r>
            <a:r>
              <a:rPr lang="en-US" sz="2400" baseline="-25000" dirty="0">
                <a:latin typeface="Comic Sans MS" pitchFamily="66" charset="0"/>
              </a:rPr>
              <a:t>0</a:t>
            </a:r>
            <a:r>
              <a:rPr lang="en-US" sz="2400" dirty="0">
                <a:latin typeface="Comic Sans MS" pitchFamily="66" charset="0"/>
              </a:rPr>
              <a:t>, then  dim(I</a:t>
            </a:r>
            <a:r>
              <a:rPr lang="en-US" sz="2400" baseline="-25000" dirty="0">
                <a:latin typeface="Comic Sans MS" pitchFamily="66" charset="0"/>
              </a:rPr>
              <a:t>n</a:t>
            </a:r>
            <a:r>
              <a:rPr lang="en-US" sz="2400" dirty="0">
                <a:latin typeface="Comic Sans MS" pitchFamily="66" charset="0"/>
              </a:rPr>
              <a:t>)  &gt;  t.</a:t>
            </a:r>
          </a:p>
          <a:p>
            <a:pPr>
              <a:spcBef>
                <a:spcPct val="50000"/>
              </a:spcBef>
            </a:pPr>
            <a:r>
              <a:rPr lang="en-US" sz="2400" dirty="0">
                <a:solidFill>
                  <a:schemeClr val="accent1">
                    <a:lumMod val="50000"/>
                  </a:schemeClr>
                </a:solidFill>
                <a:latin typeface="Comic Sans MS" pitchFamily="66" charset="0"/>
              </a:rPr>
              <a:t>Proof</a:t>
            </a:r>
            <a:r>
              <a:rPr lang="en-US" sz="2400" dirty="0">
                <a:latin typeface="Comic Sans MS" pitchFamily="66" charset="0"/>
              </a:rPr>
              <a:t>  Let  </a:t>
            </a:r>
            <a:r>
              <a:rPr lang="en-US" sz="2400" b="1" dirty="0">
                <a:latin typeface="Comic Sans MS" pitchFamily="66" charset="0"/>
              </a:rPr>
              <a:t>F</a:t>
            </a:r>
            <a:r>
              <a:rPr lang="en-US" sz="2400" dirty="0">
                <a:latin typeface="Comic Sans MS" pitchFamily="66" charset="0"/>
              </a:rPr>
              <a:t>  be a realizer of  I</a:t>
            </a:r>
            <a:r>
              <a:rPr lang="en-US" sz="2400" baseline="-25000" dirty="0">
                <a:latin typeface="Comic Sans MS" pitchFamily="66" charset="0"/>
              </a:rPr>
              <a:t>n</a:t>
            </a:r>
            <a:r>
              <a:rPr lang="en-US" sz="2400" dirty="0">
                <a:latin typeface="Comic Sans MS" pitchFamily="66" charset="0"/>
              </a:rPr>
              <a:t>.  For each  3-element set {i &lt; j &lt; k}, choose  L  from  </a:t>
            </a:r>
            <a:r>
              <a:rPr lang="en-US" sz="2400" b="1" dirty="0">
                <a:latin typeface="Comic Sans MS" pitchFamily="66" charset="0"/>
              </a:rPr>
              <a:t>F</a:t>
            </a:r>
            <a:r>
              <a:rPr lang="en-US" sz="2400" dirty="0">
                <a:latin typeface="Comic Sans MS" pitchFamily="66" charset="0"/>
              </a:rPr>
              <a:t>  with  [i, j] &gt; [j, k]  in  L.  If  n  is sufficiently large compared to  |</a:t>
            </a:r>
            <a:r>
              <a:rPr lang="en-US" sz="2400" b="1" dirty="0">
                <a:latin typeface="Comic Sans MS" pitchFamily="66" charset="0"/>
              </a:rPr>
              <a:t>F</a:t>
            </a:r>
            <a:r>
              <a:rPr lang="en-US" sz="2400" dirty="0">
                <a:latin typeface="Comic Sans MS" pitchFamily="66" charset="0"/>
              </a:rPr>
              <a:t>|, it follows from Ramsey’s theorem that there is some  4-element subset  H = {i, j, k, l} and some  L  in  F  so that all 3-elements of  H  are associated with  L.  This requires</a:t>
            </a:r>
          </a:p>
          <a:p>
            <a:pPr>
              <a:spcBef>
                <a:spcPct val="50000"/>
              </a:spcBef>
            </a:pPr>
            <a:r>
              <a:rPr lang="en-US" sz="2400" dirty="0">
                <a:latin typeface="Comic Sans MS" pitchFamily="66" charset="0"/>
              </a:rPr>
              <a:t>                   [i, j] &gt; [j, k] &gt; [k, l]  in  L</a:t>
            </a:r>
          </a:p>
          <a:p>
            <a:pPr>
              <a:spcBef>
                <a:spcPct val="50000"/>
              </a:spcBef>
            </a:pPr>
            <a:r>
              <a:rPr lang="en-US" sz="2400" dirty="0">
                <a:latin typeface="Comic Sans MS" pitchFamily="66" charset="0"/>
              </a:rPr>
              <a:t>which is a contradiction since  [i, j] &lt; [k, l]  in  P.</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r>
              <a:rPr lang="en-US" sz="3200" dirty="0">
                <a:latin typeface="Comic Sans MS" pitchFamily="66" charset="0"/>
              </a:rPr>
              <a:t>Dimension of Interval Orders</a:t>
            </a:r>
          </a:p>
        </p:txBody>
      </p:sp>
      <p:sp>
        <p:nvSpPr>
          <p:cNvPr id="12292" name="Text Box 4"/>
          <p:cNvSpPr txBox="1">
            <a:spLocks noChangeArrowheads="1"/>
          </p:cNvSpPr>
          <p:nvPr/>
        </p:nvSpPr>
        <p:spPr bwMode="auto">
          <a:xfrm>
            <a:off x="609600" y="2209800"/>
            <a:ext cx="7696200" cy="3970318"/>
          </a:xfrm>
          <a:prstGeom prst="rect">
            <a:avLst/>
          </a:prstGeom>
          <a:noFill/>
          <a:ln w="9525">
            <a:noFill/>
            <a:miter lim="800000"/>
            <a:headEnd/>
            <a:tailEnd/>
          </a:ln>
          <a:effectLst/>
        </p:spPr>
        <p:txBody>
          <a:bodyPr>
            <a:spAutoFit/>
          </a:bodyPr>
          <a:lstStyle/>
          <a:p>
            <a:pPr>
              <a:spcBef>
                <a:spcPct val="50000"/>
              </a:spcBef>
            </a:pPr>
            <a:r>
              <a:rPr lang="en-US" sz="2400" dirty="0">
                <a:solidFill>
                  <a:schemeClr val="accent1">
                    <a:lumMod val="50000"/>
                  </a:schemeClr>
                </a:solidFill>
                <a:latin typeface="Comic Sans MS" pitchFamily="66" charset="0"/>
              </a:rPr>
              <a:t>Theorem</a:t>
            </a:r>
            <a:r>
              <a:rPr lang="en-US" sz="2400" dirty="0">
                <a:latin typeface="Comic Sans MS" pitchFamily="66" charset="0"/>
              </a:rPr>
              <a:t> (</a:t>
            </a:r>
            <a:r>
              <a:rPr lang="en-US" sz="2400" dirty="0" err="1">
                <a:latin typeface="Comic Sans MS" pitchFamily="66" charset="0"/>
              </a:rPr>
              <a:t>Füredi</a:t>
            </a:r>
            <a:r>
              <a:rPr lang="en-US" sz="2400" dirty="0">
                <a:latin typeface="Comic Sans MS" pitchFamily="66" charset="0"/>
              </a:rPr>
              <a:t>, </a:t>
            </a:r>
            <a:r>
              <a:rPr lang="en-US" sz="2400" dirty="0" err="1">
                <a:latin typeface="Comic Sans MS" pitchFamily="66" charset="0"/>
              </a:rPr>
              <a:t>Rödl</a:t>
            </a:r>
            <a:r>
              <a:rPr lang="en-US" sz="2400" dirty="0">
                <a:latin typeface="Comic Sans MS" pitchFamily="66" charset="0"/>
              </a:rPr>
              <a:t>, </a:t>
            </a:r>
            <a:r>
              <a:rPr lang="en-US" sz="2400" dirty="0" err="1">
                <a:latin typeface="Comic Sans MS" pitchFamily="66" charset="0"/>
              </a:rPr>
              <a:t>Hajnal</a:t>
            </a:r>
            <a:r>
              <a:rPr lang="en-US" sz="2400" dirty="0">
                <a:latin typeface="Comic Sans MS" pitchFamily="66" charset="0"/>
              </a:rPr>
              <a:t> and </a:t>
            </a:r>
            <a:r>
              <a:rPr lang="en-US" sz="2400" dirty="0" smtClean="0">
                <a:latin typeface="Comic Sans MS" pitchFamily="66" charset="0"/>
              </a:rPr>
              <a:t>WTT, ‘91) </a:t>
            </a:r>
            <a:r>
              <a:rPr lang="en-US" sz="2400" dirty="0">
                <a:latin typeface="Comic Sans MS" pitchFamily="66" charset="0"/>
              </a:rPr>
              <a:t>The dimension of the canonical interval order  I</a:t>
            </a:r>
            <a:r>
              <a:rPr lang="en-US" sz="2400" baseline="-25000" dirty="0">
                <a:latin typeface="Comic Sans MS" pitchFamily="66" charset="0"/>
              </a:rPr>
              <a:t>n</a:t>
            </a:r>
            <a:r>
              <a:rPr lang="en-US" sz="2400" dirty="0">
                <a:latin typeface="Comic Sans MS" pitchFamily="66" charset="0"/>
              </a:rPr>
              <a:t>  is</a:t>
            </a:r>
          </a:p>
          <a:p>
            <a:pPr>
              <a:spcBef>
                <a:spcPct val="50000"/>
              </a:spcBef>
            </a:pPr>
            <a:r>
              <a:rPr lang="en-US" sz="2400" dirty="0">
                <a:latin typeface="Comic Sans MS" pitchFamily="66" charset="0"/>
              </a:rPr>
              <a:t>             </a:t>
            </a:r>
            <a:r>
              <a:rPr lang="en-US" sz="2400" dirty="0" err="1">
                <a:latin typeface="Comic Sans MS" pitchFamily="66" charset="0"/>
              </a:rPr>
              <a:t>lg</a:t>
            </a:r>
            <a:r>
              <a:rPr lang="en-US" sz="2400" dirty="0">
                <a:latin typeface="Comic Sans MS" pitchFamily="66" charset="0"/>
              </a:rPr>
              <a:t> </a:t>
            </a:r>
            <a:r>
              <a:rPr lang="en-US" sz="2400" dirty="0" err="1">
                <a:latin typeface="Comic Sans MS" pitchFamily="66" charset="0"/>
              </a:rPr>
              <a:t>lg</a:t>
            </a:r>
            <a:r>
              <a:rPr lang="en-US" sz="2400" dirty="0">
                <a:latin typeface="Comic Sans MS" pitchFamily="66" charset="0"/>
              </a:rPr>
              <a:t> n  +  (1/2  </a:t>
            </a:r>
            <a:r>
              <a:rPr lang="en-US" sz="2400" dirty="0" smtClean="0">
                <a:latin typeface="Comic Sans MS" pitchFamily="66" charset="0"/>
              </a:rPr>
              <a:t>-  </a:t>
            </a:r>
            <a:r>
              <a:rPr lang="en-US" sz="2400" dirty="0">
                <a:latin typeface="Comic Sans MS" pitchFamily="66" charset="0"/>
              </a:rPr>
              <a:t>o(1)) </a:t>
            </a:r>
            <a:r>
              <a:rPr lang="en-US" sz="2400" dirty="0" err="1">
                <a:latin typeface="Comic Sans MS" pitchFamily="66" charset="0"/>
              </a:rPr>
              <a:t>lg</a:t>
            </a:r>
            <a:r>
              <a:rPr lang="en-US" sz="2400" dirty="0">
                <a:latin typeface="Comic Sans MS" pitchFamily="66" charset="0"/>
              </a:rPr>
              <a:t> </a:t>
            </a:r>
            <a:r>
              <a:rPr lang="en-US" sz="2400" dirty="0" err="1">
                <a:latin typeface="Comic Sans MS" pitchFamily="66" charset="0"/>
              </a:rPr>
              <a:t>lg</a:t>
            </a:r>
            <a:r>
              <a:rPr lang="en-US" sz="2400" dirty="0">
                <a:latin typeface="Comic Sans MS" pitchFamily="66" charset="0"/>
              </a:rPr>
              <a:t> </a:t>
            </a:r>
            <a:r>
              <a:rPr lang="en-US" sz="2400" dirty="0" err="1">
                <a:latin typeface="Comic Sans MS" pitchFamily="66" charset="0"/>
              </a:rPr>
              <a:t>lg</a:t>
            </a:r>
            <a:r>
              <a:rPr lang="en-US" sz="2400" dirty="0">
                <a:latin typeface="Comic Sans MS" pitchFamily="66" charset="0"/>
              </a:rPr>
              <a:t> </a:t>
            </a:r>
            <a:r>
              <a:rPr lang="en-US" sz="2400" dirty="0" smtClean="0">
                <a:latin typeface="Comic Sans MS" pitchFamily="66" charset="0"/>
              </a:rPr>
              <a:t>n</a:t>
            </a:r>
          </a:p>
          <a:p>
            <a:pPr>
              <a:spcBef>
                <a:spcPct val="50000"/>
              </a:spcBef>
            </a:pPr>
            <a:endParaRPr lang="en-US" sz="2400" dirty="0" smtClean="0">
              <a:latin typeface="Comic Sans MS" pitchFamily="66" charset="0"/>
            </a:endParaRPr>
          </a:p>
          <a:p>
            <a:pPr>
              <a:spcBef>
                <a:spcPct val="50000"/>
              </a:spcBef>
            </a:pPr>
            <a:r>
              <a:rPr lang="en-US" sz="2400" dirty="0" smtClean="0">
                <a:solidFill>
                  <a:schemeClr val="accent1">
                    <a:lumMod val="50000"/>
                  </a:schemeClr>
                </a:solidFill>
                <a:latin typeface="Comic Sans MS" pitchFamily="66" charset="0"/>
              </a:rPr>
              <a:t>Corollary</a:t>
            </a:r>
            <a:r>
              <a:rPr lang="en-US" sz="2400" dirty="0" smtClean="0">
                <a:latin typeface="Comic Sans MS" pitchFamily="66" charset="0"/>
              </a:rPr>
              <a:t>  The dimension of an interval order of height  h  is at most</a:t>
            </a:r>
          </a:p>
          <a:p>
            <a:pPr>
              <a:spcBef>
                <a:spcPct val="50000"/>
              </a:spcBef>
            </a:pPr>
            <a:r>
              <a:rPr lang="en-US" sz="2400" dirty="0" smtClean="0">
                <a:latin typeface="Comic Sans MS" pitchFamily="66" charset="0"/>
              </a:rPr>
              <a:t>             </a:t>
            </a:r>
            <a:r>
              <a:rPr lang="en-US" sz="2400" dirty="0" err="1" smtClean="0">
                <a:latin typeface="Comic Sans MS" pitchFamily="66" charset="0"/>
              </a:rPr>
              <a:t>lg</a:t>
            </a:r>
            <a:r>
              <a:rPr lang="en-US" sz="2400" dirty="0" smtClean="0">
                <a:latin typeface="Comic Sans MS" pitchFamily="66" charset="0"/>
              </a:rPr>
              <a:t> </a:t>
            </a:r>
            <a:r>
              <a:rPr lang="en-US" sz="2400" dirty="0" err="1" smtClean="0">
                <a:latin typeface="Comic Sans MS" pitchFamily="66" charset="0"/>
              </a:rPr>
              <a:t>lg</a:t>
            </a:r>
            <a:r>
              <a:rPr lang="en-US" sz="2400" dirty="0" smtClean="0">
                <a:latin typeface="Comic Sans MS" pitchFamily="66" charset="0"/>
              </a:rPr>
              <a:t> h  +  (1/2  -  o(1)) </a:t>
            </a:r>
            <a:r>
              <a:rPr lang="en-US" sz="2400" dirty="0" err="1" smtClean="0">
                <a:latin typeface="Comic Sans MS" pitchFamily="66" charset="0"/>
              </a:rPr>
              <a:t>lg</a:t>
            </a:r>
            <a:r>
              <a:rPr lang="en-US" sz="2400" dirty="0" smtClean="0">
                <a:latin typeface="Comic Sans MS" pitchFamily="66" charset="0"/>
              </a:rPr>
              <a:t> </a:t>
            </a:r>
            <a:r>
              <a:rPr lang="en-US" sz="2400" dirty="0" err="1" smtClean="0">
                <a:latin typeface="Comic Sans MS" pitchFamily="66" charset="0"/>
              </a:rPr>
              <a:t>lg</a:t>
            </a:r>
            <a:r>
              <a:rPr lang="en-US" sz="2400" dirty="0" smtClean="0">
                <a:latin typeface="Comic Sans MS" pitchFamily="66" charset="0"/>
              </a:rPr>
              <a:t> </a:t>
            </a:r>
            <a:r>
              <a:rPr lang="en-US" sz="2400" dirty="0" err="1" smtClean="0">
                <a:latin typeface="Comic Sans MS" pitchFamily="66" charset="0"/>
              </a:rPr>
              <a:t>lg</a:t>
            </a:r>
            <a:r>
              <a:rPr lang="en-US" sz="2400" dirty="0" smtClean="0">
                <a:latin typeface="Comic Sans MS" pitchFamily="66" charset="0"/>
              </a:rPr>
              <a:t> h</a:t>
            </a:r>
          </a:p>
          <a:p>
            <a:pPr>
              <a:spcBef>
                <a:spcPct val="50000"/>
              </a:spcBef>
            </a:pP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r>
              <a:rPr lang="en-US" sz="3200" dirty="0" smtClean="0">
                <a:latin typeface="Comic Sans MS" pitchFamily="66" charset="0"/>
              </a:rPr>
              <a:t>Sometime Large Height is Necessary</a:t>
            </a:r>
            <a:endParaRPr lang="en-US" sz="3200" dirty="0">
              <a:latin typeface="Comic Sans MS" pitchFamily="66" charset="0"/>
            </a:endParaRPr>
          </a:p>
        </p:txBody>
      </p:sp>
      <p:sp>
        <p:nvSpPr>
          <p:cNvPr id="12292" name="Text Box 4"/>
          <p:cNvSpPr txBox="1">
            <a:spLocks noChangeArrowheads="1"/>
          </p:cNvSpPr>
          <p:nvPr/>
        </p:nvSpPr>
        <p:spPr bwMode="auto">
          <a:xfrm>
            <a:off x="762000" y="2819400"/>
            <a:ext cx="7696200" cy="1200329"/>
          </a:xfrm>
          <a:prstGeom prst="rect">
            <a:avLst/>
          </a:prstGeom>
          <a:noFill/>
          <a:ln w="9525">
            <a:noFill/>
            <a:miter lim="800000"/>
            <a:headEnd/>
            <a:tailEnd/>
          </a:ln>
          <a:effectLst/>
        </p:spPr>
        <p:txBody>
          <a:bodyPr>
            <a:spAutoFit/>
          </a:bodyPr>
          <a:lstStyle/>
          <a:p>
            <a:pPr>
              <a:spcBef>
                <a:spcPct val="50000"/>
              </a:spcBef>
            </a:pPr>
            <a:r>
              <a:rPr lang="en-US" sz="2400" dirty="0" smtClean="0">
                <a:solidFill>
                  <a:schemeClr val="accent1">
                    <a:lumMod val="50000"/>
                  </a:schemeClr>
                </a:solidFill>
                <a:latin typeface="Comic Sans MS" pitchFamily="66" charset="0"/>
              </a:rPr>
              <a:t>Observation</a:t>
            </a:r>
            <a:r>
              <a:rPr lang="en-US" sz="2400" dirty="0" smtClean="0">
                <a:solidFill>
                  <a:schemeClr val="accent1">
                    <a:lumMod val="75000"/>
                  </a:schemeClr>
                </a:solidFill>
                <a:latin typeface="Comic Sans MS" pitchFamily="66" charset="0"/>
              </a:rPr>
              <a:t>  </a:t>
            </a:r>
            <a:r>
              <a:rPr lang="en-US" sz="2400" dirty="0" err="1" smtClean="0">
                <a:latin typeface="Comic Sans MS" pitchFamily="66" charset="0"/>
              </a:rPr>
              <a:t>Posets</a:t>
            </a:r>
            <a:r>
              <a:rPr lang="en-US" sz="2400" dirty="0" smtClean="0">
                <a:latin typeface="Comic Sans MS" pitchFamily="66" charset="0"/>
              </a:rPr>
              <a:t> of height  2  can have arbitrarily large dimension … but among the interval orders, large dimension requires large height.</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normAutofit/>
          </a:bodyPr>
          <a:lstStyle/>
          <a:p>
            <a:r>
              <a:rPr lang="en-US" sz="3200" dirty="0">
                <a:latin typeface="Comic Sans MS" pitchFamily="66" charset="0"/>
              </a:rPr>
              <a:t>Dimension of Interval Orders (2)</a:t>
            </a:r>
          </a:p>
        </p:txBody>
      </p:sp>
      <p:sp>
        <p:nvSpPr>
          <p:cNvPr id="93188" name="Text Box 4"/>
          <p:cNvSpPr txBox="1">
            <a:spLocks noChangeArrowheads="1"/>
          </p:cNvSpPr>
          <p:nvPr/>
        </p:nvSpPr>
        <p:spPr bwMode="auto">
          <a:xfrm>
            <a:off x="533400" y="2057400"/>
            <a:ext cx="83058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2400" dirty="0">
                <a:solidFill>
                  <a:schemeClr val="accent1">
                    <a:lumMod val="50000"/>
                  </a:schemeClr>
                </a:solidFill>
                <a:latin typeface="Comic Sans MS" pitchFamily="66" charset="0"/>
              </a:rPr>
              <a:t>Note</a:t>
            </a:r>
            <a:r>
              <a:rPr lang="en-US" sz="2400" dirty="0">
                <a:latin typeface="Comic Sans MS" pitchFamily="66" charset="0"/>
              </a:rPr>
              <a:t>  The most important aspect of the preceding theorem is that there </a:t>
            </a:r>
            <a:r>
              <a:rPr lang="en-US" sz="2400" dirty="0">
                <a:solidFill>
                  <a:srgbClr val="FF0000"/>
                </a:solidFill>
                <a:latin typeface="Comic Sans MS" pitchFamily="66" charset="0"/>
              </a:rPr>
              <a:t>exist</a:t>
            </a:r>
            <a:r>
              <a:rPr lang="en-US" sz="2400" dirty="0">
                <a:latin typeface="Comic Sans MS" pitchFamily="66" charset="0"/>
              </a:rPr>
              <a:t> interval orders of large dimension.  In some sense, this is analogous to the statement that there exist triangle-free graphs with large chromatic </a:t>
            </a:r>
            <a:r>
              <a:rPr lang="en-US" sz="2400" dirty="0" smtClean="0">
                <a:latin typeface="Comic Sans MS" pitchFamily="66" charset="0"/>
              </a:rPr>
              <a:t>number, since interval orders do not contain standard examples.   </a:t>
            </a: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normAutofit/>
          </a:bodyPr>
          <a:lstStyle/>
          <a:p>
            <a:r>
              <a:rPr lang="en-US" sz="3200" dirty="0">
                <a:latin typeface="Comic Sans MS" pitchFamily="66" charset="0"/>
              </a:rPr>
              <a:t>Dimension and Width (1)</a:t>
            </a:r>
          </a:p>
        </p:txBody>
      </p:sp>
      <p:sp>
        <p:nvSpPr>
          <p:cNvPr id="2" name="TextBox 1"/>
          <p:cNvSpPr txBox="1"/>
          <p:nvPr/>
        </p:nvSpPr>
        <p:spPr>
          <a:xfrm>
            <a:off x="838200" y="1828800"/>
            <a:ext cx="7848600" cy="4431983"/>
          </a:xfrm>
          <a:prstGeom prst="rect">
            <a:avLst/>
          </a:prstGeom>
          <a:noFill/>
        </p:spPr>
        <p:txBody>
          <a:bodyPr wrap="square" rtlCol="0">
            <a:spAutoFit/>
          </a:bodyPr>
          <a:lstStyle/>
          <a:p>
            <a:pPr>
              <a:spcBef>
                <a:spcPct val="50000"/>
              </a:spcBef>
            </a:pPr>
            <a:r>
              <a:rPr lang="en-US" sz="2400" dirty="0" smtClean="0">
                <a:solidFill>
                  <a:schemeClr val="accent1">
                    <a:lumMod val="50000"/>
                  </a:schemeClr>
                </a:solidFill>
                <a:latin typeface="Comic Sans MS" pitchFamily="66" charset="0"/>
              </a:rPr>
              <a:t>Exercise</a:t>
            </a:r>
            <a:r>
              <a:rPr lang="en-US" sz="2400" dirty="0" smtClean="0">
                <a:solidFill>
                  <a:srgbClr val="FF0000"/>
                </a:solidFill>
                <a:latin typeface="Comic Sans MS" pitchFamily="66" charset="0"/>
              </a:rPr>
              <a:t> </a:t>
            </a:r>
            <a:r>
              <a:rPr lang="en-US" sz="2400" dirty="0">
                <a:latin typeface="Comic Sans MS" pitchFamily="66" charset="0"/>
              </a:rPr>
              <a:t>(</a:t>
            </a:r>
            <a:r>
              <a:rPr lang="en-US" sz="2400" dirty="0" err="1">
                <a:latin typeface="Comic Sans MS" pitchFamily="66" charset="0"/>
              </a:rPr>
              <a:t>Hiraguchi</a:t>
            </a:r>
            <a:r>
              <a:rPr lang="en-US" sz="2400" dirty="0">
                <a:latin typeface="Comic Sans MS" pitchFamily="66" charset="0"/>
              </a:rPr>
              <a:t>)  If  C  is chain in a </a:t>
            </a:r>
            <a:r>
              <a:rPr lang="en-US" sz="2400" dirty="0" err="1">
                <a:latin typeface="Comic Sans MS" pitchFamily="66" charset="0"/>
              </a:rPr>
              <a:t>poset</a:t>
            </a:r>
            <a:r>
              <a:rPr lang="en-US" sz="2400" dirty="0">
                <a:latin typeface="Comic Sans MS" pitchFamily="66" charset="0"/>
              </a:rPr>
              <a:t>  P, then there exists a linear extension  L  of  P  with  x &gt; y  in  L  whenever  x  is in  C  and  x  is incomparable to  y  in  P.</a:t>
            </a:r>
          </a:p>
          <a:p>
            <a:pPr>
              <a:spcBef>
                <a:spcPct val="50000"/>
              </a:spcBef>
            </a:pPr>
            <a:r>
              <a:rPr lang="en-US" sz="2400" dirty="0">
                <a:solidFill>
                  <a:schemeClr val="accent1">
                    <a:lumMod val="50000"/>
                  </a:schemeClr>
                </a:solidFill>
                <a:latin typeface="Comic Sans MS" pitchFamily="66" charset="0"/>
              </a:rPr>
              <a:t>Corollary</a:t>
            </a:r>
            <a:r>
              <a:rPr lang="en-US" sz="2400" dirty="0">
                <a:latin typeface="Comic Sans MS" pitchFamily="66" charset="0"/>
              </a:rPr>
              <a:t> (</a:t>
            </a:r>
            <a:r>
              <a:rPr lang="en-US" sz="2400" dirty="0" err="1">
                <a:latin typeface="Comic Sans MS" pitchFamily="66" charset="0"/>
              </a:rPr>
              <a:t>Hiraguchi</a:t>
            </a:r>
            <a:r>
              <a:rPr lang="en-US" sz="2400" dirty="0">
                <a:latin typeface="Comic Sans MS" pitchFamily="66" charset="0"/>
              </a:rPr>
              <a:t>)   dim(P)  ≤  width(P), for every </a:t>
            </a:r>
            <a:r>
              <a:rPr lang="en-US" sz="2400" dirty="0" err="1">
                <a:latin typeface="Comic Sans MS" pitchFamily="66" charset="0"/>
              </a:rPr>
              <a:t>poset</a:t>
            </a:r>
            <a:r>
              <a:rPr lang="en-US" sz="2400" dirty="0">
                <a:latin typeface="Comic Sans MS" pitchFamily="66" charset="0"/>
              </a:rPr>
              <a:t>  P.</a:t>
            </a:r>
          </a:p>
          <a:p>
            <a:pPr>
              <a:spcBef>
                <a:spcPct val="50000"/>
              </a:spcBef>
            </a:pPr>
            <a:r>
              <a:rPr lang="en-US" sz="2400" dirty="0">
                <a:solidFill>
                  <a:schemeClr val="accent1">
                    <a:lumMod val="50000"/>
                  </a:schemeClr>
                </a:solidFill>
                <a:latin typeface="Comic Sans MS" pitchFamily="66" charset="0"/>
              </a:rPr>
              <a:t>Proof</a:t>
            </a:r>
            <a:r>
              <a:rPr lang="en-US" sz="2400" dirty="0">
                <a:latin typeface="Comic Sans MS" pitchFamily="66" charset="0"/>
              </a:rPr>
              <a:t>  If  w  =  width(P), use Dilworth’s theorem to find a partition of  P  into  w  chains.  Then apply the </a:t>
            </a:r>
            <a:r>
              <a:rPr lang="en-US" sz="2400" dirty="0" smtClean="0">
                <a:latin typeface="Comic Sans MS" pitchFamily="66" charset="0"/>
              </a:rPr>
              <a:t>exercise above</a:t>
            </a:r>
            <a:r>
              <a:rPr lang="en-US" sz="2400" dirty="0" smtClean="0">
                <a:latin typeface="Comic Sans MS" pitchFamily="66" charset="0"/>
              </a:rPr>
              <a:t> </a:t>
            </a:r>
            <a:r>
              <a:rPr lang="en-US" sz="2400" dirty="0">
                <a:latin typeface="Comic Sans MS" pitchFamily="66" charset="0"/>
              </a:rPr>
              <a:t>to each of these chains to obtain a realizer of size  w.</a:t>
            </a:r>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a:bodyPr>
          <a:lstStyle/>
          <a:p>
            <a:r>
              <a:rPr lang="en-US" sz="3200" dirty="0">
                <a:latin typeface="Comic Sans MS" pitchFamily="66" charset="0"/>
              </a:rPr>
              <a:t>Dimension and Width  (2)</a:t>
            </a:r>
          </a:p>
        </p:txBody>
      </p:sp>
      <p:sp>
        <p:nvSpPr>
          <p:cNvPr id="21509" name="Text Box 5"/>
          <p:cNvSpPr txBox="1">
            <a:spLocks noChangeArrowheads="1"/>
          </p:cNvSpPr>
          <p:nvPr/>
        </p:nvSpPr>
        <p:spPr bwMode="auto">
          <a:xfrm>
            <a:off x="1219200" y="4648200"/>
            <a:ext cx="66294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a:solidFill>
                  <a:schemeClr val="accent1">
                    <a:lumMod val="50000"/>
                  </a:schemeClr>
                </a:solidFill>
                <a:latin typeface="Comic Sans MS" pitchFamily="66" charset="0"/>
              </a:rPr>
              <a:t>Note</a:t>
            </a:r>
            <a:r>
              <a:rPr lang="en-US" sz="2400" dirty="0">
                <a:solidFill>
                  <a:schemeClr val="accent2"/>
                </a:solidFill>
                <a:latin typeface="Comic Sans MS" pitchFamily="66" charset="0"/>
              </a:rPr>
              <a:t> </a:t>
            </a:r>
            <a:r>
              <a:rPr lang="en-US" sz="2400" dirty="0">
                <a:latin typeface="Comic Sans MS" pitchFamily="66" charset="0"/>
              </a:rPr>
              <a:t> The inequality  dim(P)  ≤  width(P)  is tight, since  dim(</a:t>
            </a:r>
            <a:r>
              <a:rPr lang="en-US" sz="2400" dirty="0" err="1">
                <a:latin typeface="Comic Sans MS" pitchFamily="66" charset="0"/>
              </a:rPr>
              <a:t>S</a:t>
            </a:r>
            <a:r>
              <a:rPr lang="en-US" sz="2400" baseline="-25000" dirty="0" err="1">
                <a:latin typeface="Comic Sans MS" pitchFamily="66" charset="0"/>
              </a:rPr>
              <a:t>n</a:t>
            </a:r>
            <a:r>
              <a:rPr lang="en-US" sz="2400" dirty="0">
                <a:latin typeface="Comic Sans MS" pitchFamily="66" charset="0"/>
              </a:rPr>
              <a:t>) = width(</a:t>
            </a:r>
            <a:r>
              <a:rPr lang="en-US" sz="2400" dirty="0" err="1">
                <a:latin typeface="Comic Sans MS" pitchFamily="66" charset="0"/>
              </a:rPr>
              <a:t>S</a:t>
            </a:r>
            <a:r>
              <a:rPr lang="en-US" sz="2400" baseline="-25000" dirty="0" err="1">
                <a:latin typeface="Comic Sans MS" pitchFamily="66" charset="0"/>
              </a:rPr>
              <a:t>n</a:t>
            </a:r>
            <a:r>
              <a:rPr lang="en-US" sz="2400" dirty="0">
                <a:latin typeface="Comic Sans MS" pitchFamily="66" charset="0"/>
              </a:rPr>
              <a:t>) = n.</a:t>
            </a:r>
          </a:p>
        </p:txBody>
      </p:sp>
      <p:pic>
        <p:nvPicPr>
          <p:cNvPr id="21510" name="Picture 6" descr="posetfig-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2286000"/>
            <a:ext cx="2981325" cy="18002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a:bodyPr>
          <a:lstStyle/>
          <a:p>
            <a:r>
              <a:rPr lang="en-US" sz="3200" dirty="0">
                <a:latin typeface="Comic Sans MS" pitchFamily="66" charset="0"/>
              </a:rPr>
              <a:t>Dimension and Width  (3)</a:t>
            </a:r>
          </a:p>
        </p:txBody>
      </p:sp>
      <p:pic>
        <p:nvPicPr>
          <p:cNvPr id="22536" name="Picture 8" descr="posetfig-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1676400"/>
            <a:ext cx="2324100" cy="2590800"/>
          </a:xfrm>
          <a:prstGeom prst="rect">
            <a:avLst/>
          </a:prstGeom>
          <a:noFill/>
          <a:extLst>
            <a:ext uri="{909E8E84-426E-40DD-AFC4-6F175D3DCCD1}">
              <a14:hiddenFill xmlns:a14="http://schemas.microsoft.com/office/drawing/2010/main">
                <a:solidFill>
                  <a:srgbClr val="FFFFFF"/>
                </a:solidFill>
              </a14:hiddenFill>
            </a:ext>
          </a:extLst>
        </p:spPr>
      </p:pic>
      <p:sp>
        <p:nvSpPr>
          <p:cNvPr id="22537" name="Text Box 9"/>
          <p:cNvSpPr txBox="1">
            <a:spLocks noChangeArrowheads="1"/>
          </p:cNvSpPr>
          <p:nvPr/>
        </p:nvSpPr>
        <p:spPr bwMode="auto">
          <a:xfrm>
            <a:off x="609600" y="4572000"/>
            <a:ext cx="78486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smtClean="0">
                <a:solidFill>
                  <a:schemeClr val="accent1">
                    <a:lumMod val="50000"/>
                  </a:schemeClr>
                </a:solidFill>
                <a:latin typeface="Comic Sans MS" pitchFamily="66" charset="0"/>
              </a:rPr>
              <a:t>Exercise</a:t>
            </a:r>
            <a:r>
              <a:rPr lang="en-US" sz="2400" dirty="0" smtClean="0">
                <a:solidFill>
                  <a:srgbClr val="FF0000"/>
                </a:solidFill>
                <a:latin typeface="Comic Sans MS" pitchFamily="66" charset="0"/>
              </a:rPr>
              <a:t> </a:t>
            </a:r>
            <a:r>
              <a:rPr lang="en-US" sz="2400" dirty="0" smtClean="0">
                <a:latin typeface="Comic Sans MS" pitchFamily="66" charset="0"/>
              </a:rPr>
              <a:t> </a:t>
            </a:r>
            <a:r>
              <a:rPr lang="en-US" sz="2400" dirty="0">
                <a:latin typeface="Comic Sans MS" pitchFamily="66" charset="0"/>
              </a:rPr>
              <a:t>For  n  ≥  2,  the dimension and the width of this </a:t>
            </a:r>
            <a:r>
              <a:rPr lang="en-US" sz="2400" dirty="0" err="1">
                <a:latin typeface="Comic Sans MS" pitchFamily="66" charset="0"/>
              </a:rPr>
              <a:t>poset</a:t>
            </a:r>
            <a:r>
              <a:rPr lang="en-US" sz="2400" dirty="0">
                <a:latin typeface="Comic Sans MS" pitchFamily="66" charset="0"/>
              </a:rPr>
              <a:t> is  n + 1.   When  n  ≥  3, it is </a:t>
            </a:r>
            <a:r>
              <a:rPr lang="en-US" sz="2400" dirty="0">
                <a:solidFill>
                  <a:schemeClr val="accent1">
                    <a:lumMod val="50000"/>
                  </a:schemeClr>
                </a:solidFill>
                <a:latin typeface="Comic Sans MS" pitchFamily="66" charset="0"/>
              </a:rPr>
              <a:t>irreducible</a:t>
            </a:r>
            <a:r>
              <a:rPr lang="en-US" sz="2400" dirty="0">
                <a:latin typeface="Comic Sans MS" pitchFamily="66" charset="0"/>
              </a:rPr>
              <a:t>, i.e., remove any point and the dimension drops to  n.</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dirty="0">
                <a:solidFill>
                  <a:schemeClr val="accent2"/>
                </a:solidFill>
                <a:latin typeface="Berlin Sans FB" pitchFamily="34" charset="0"/>
              </a:rPr>
              <a:t>  </a:t>
            </a:r>
            <a:r>
              <a:rPr lang="en-US" sz="3200" dirty="0">
                <a:latin typeface="Comic Sans MS" pitchFamily="66" charset="0"/>
              </a:rPr>
              <a:t>Dimension and Cardinality (1)</a:t>
            </a:r>
          </a:p>
        </p:txBody>
      </p:sp>
      <p:sp>
        <p:nvSpPr>
          <p:cNvPr id="2" name="TextBox 1"/>
          <p:cNvSpPr txBox="1"/>
          <p:nvPr/>
        </p:nvSpPr>
        <p:spPr>
          <a:xfrm>
            <a:off x="304800" y="1687354"/>
            <a:ext cx="8839200" cy="4801314"/>
          </a:xfrm>
          <a:prstGeom prst="rect">
            <a:avLst/>
          </a:prstGeom>
          <a:noFill/>
        </p:spPr>
        <p:txBody>
          <a:bodyPr wrap="square" rtlCol="0">
            <a:spAutoFit/>
          </a:bodyPr>
          <a:lstStyle/>
          <a:p>
            <a:pPr>
              <a:spcBef>
                <a:spcPct val="50000"/>
              </a:spcBef>
            </a:pPr>
            <a:r>
              <a:rPr lang="en-US" sz="2400" dirty="0">
                <a:solidFill>
                  <a:schemeClr val="accent1">
                    <a:lumMod val="50000"/>
                  </a:schemeClr>
                </a:solidFill>
                <a:latin typeface="Comic Sans MS" pitchFamily="66" charset="0"/>
              </a:rPr>
              <a:t>Theorem</a:t>
            </a:r>
            <a:r>
              <a:rPr lang="en-US" sz="2400" dirty="0">
                <a:latin typeface="Comic Sans MS" pitchFamily="66" charset="0"/>
              </a:rPr>
              <a:t> (</a:t>
            </a:r>
            <a:r>
              <a:rPr lang="en-US" sz="2400" dirty="0" err="1">
                <a:latin typeface="Comic Sans MS" pitchFamily="66" charset="0"/>
              </a:rPr>
              <a:t>Hiraguchi</a:t>
            </a:r>
            <a:r>
              <a:rPr lang="en-US" sz="2400" dirty="0">
                <a:latin typeface="Comic Sans MS" pitchFamily="66" charset="0"/>
              </a:rPr>
              <a:t>)   If  |P| ≥  4,  then  dim(P)  ≤  |P|/</a:t>
            </a:r>
            <a:r>
              <a:rPr lang="en-US" sz="2400" dirty="0" smtClean="0">
                <a:latin typeface="Comic Sans MS" pitchFamily="66" charset="0"/>
              </a:rPr>
              <a:t>2.</a:t>
            </a:r>
          </a:p>
          <a:p>
            <a:pPr>
              <a:spcBef>
                <a:spcPct val="50000"/>
              </a:spcBef>
            </a:pPr>
            <a:r>
              <a:rPr lang="en-US" sz="2400" dirty="0" smtClean="0">
                <a:solidFill>
                  <a:schemeClr val="accent1">
                    <a:lumMod val="50000"/>
                  </a:schemeClr>
                </a:solidFill>
                <a:latin typeface="Comic Sans MS" pitchFamily="66" charset="0"/>
              </a:rPr>
              <a:t>Sketch </a:t>
            </a:r>
            <a:r>
              <a:rPr lang="en-US" sz="2400" dirty="0">
                <a:solidFill>
                  <a:schemeClr val="accent1">
                    <a:lumMod val="50000"/>
                  </a:schemeClr>
                </a:solidFill>
                <a:latin typeface="Comic Sans MS" pitchFamily="66" charset="0"/>
              </a:rPr>
              <a:t>of the proof.   </a:t>
            </a:r>
            <a:r>
              <a:rPr lang="en-US" sz="2400" dirty="0">
                <a:latin typeface="Comic Sans MS" pitchFamily="66" charset="0"/>
              </a:rPr>
              <a:t>It is relatively easy to show that for every </a:t>
            </a:r>
            <a:r>
              <a:rPr lang="en-US" sz="2400" dirty="0" err="1">
                <a:latin typeface="Comic Sans MS" pitchFamily="66" charset="0"/>
              </a:rPr>
              <a:t>poset</a:t>
            </a:r>
            <a:r>
              <a:rPr lang="en-US" sz="2400" dirty="0">
                <a:latin typeface="Comic Sans MS" pitchFamily="66" charset="0"/>
              </a:rPr>
              <a:t>  P  with  |P|  ≥  5, either </a:t>
            </a:r>
            <a:endParaRPr lang="en-US" sz="2400" dirty="0" smtClean="0">
              <a:latin typeface="Comic Sans MS" pitchFamily="66" charset="0"/>
            </a:endParaRPr>
          </a:p>
          <a:p>
            <a:pPr>
              <a:spcBef>
                <a:spcPct val="50000"/>
              </a:spcBef>
            </a:pPr>
            <a:r>
              <a:rPr lang="en-US" sz="2400" dirty="0" smtClean="0">
                <a:latin typeface="Comic Sans MS" pitchFamily="66" charset="0"/>
              </a:rPr>
              <a:t>a.  There </a:t>
            </a:r>
            <a:r>
              <a:rPr lang="en-US" sz="2400" dirty="0">
                <a:latin typeface="Comic Sans MS" pitchFamily="66" charset="0"/>
              </a:rPr>
              <a:t>exist  x, y  in  P such that  dim(P)  ≤  1 + dim(P – x – y).</a:t>
            </a:r>
            <a:r>
              <a:rPr lang="en-US" sz="2400" dirty="0">
                <a:solidFill>
                  <a:srgbClr val="FF0000"/>
                </a:solidFill>
                <a:latin typeface="Comic Sans MS" pitchFamily="66" charset="0"/>
              </a:rPr>
              <a:t> </a:t>
            </a:r>
            <a:endParaRPr lang="en-US" sz="2400" dirty="0" smtClean="0">
              <a:solidFill>
                <a:srgbClr val="FF0000"/>
              </a:solidFill>
              <a:latin typeface="Comic Sans MS" pitchFamily="66" charset="0"/>
            </a:endParaRPr>
          </a:p>
          <a:p>
            <a:pPr marL="457200" indent="-457200">
              <a:spcBef>
                <a:spcPct val="50000"/>
              </a:spcBef>
              <a:buAutoNum type="alphaLcPeriod" startAt="2"/>
            </a:pPr>
            <a:r>
              <a:rPr lang="en-US" sz="2400" dirty="0" smtClean="0">
                <a:latin typeface="Comic Sans MS" pitchFamily="66" charset="0"/>
              </a:rPr>
              <a:t>There </a:t>
            </a:r>
            <a:r>
              <a:rPr lang="en-US" sz="2400" dirty="0">
                <a:latin typeface="Comic Sans MS" pitchFamily="66" charset="0"/>
              </a:rPr>
              <a:t>exist  x, y, z, w  in  P  such that  dim(P)  ≤  2 + dim(P – x – y – z – w). </a:t>
            </a:r>
            <a:endParaRPr lang="en-US" sz="2400" dirty="0" smtClean="0">
              <a:latin typeface="Comic Sans MS" pitchFamily="66" charset="0"/>
            </a:endParaRPr>
          </a:p>
          <a:p>
            <a:pPr>
              <a:spcBef>
                <a:spcPct val="50000"/>
              </a:spcBef>
            </a:pPr>
            <a:r>
              <a:rPr lang="en-US" sz="2400" dirty="0" smtClean="0">
                <a:latin typeface="Comic Sans MS" pitchFamily="66" charset="0"/>
              </a:rPr>
              <a:t>As </a:t>
            </a:r>
            <a:r>
              <a:rPr lang="en-US" sz="2400" dirty="0">
                <a:latin typeface="Comic Sans MS" pitchFamily="66" charset="0"/>
              </a:rPr>
              <a:t>a result, it is straightforward to complete the proof by induction on |P|, once the result is known to hold for small values, say  |P|  ≤  5.</a:t>
            </a:r>
          </a:p>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dirty="0">
                <a:solidFill>
                  <a:schemeClr val="accent2"/>
                </a:solidFill>
                <a:latin typeface="Berlin Sans FB" pitchFamily="34" charset="0"/>
              </a:rPr>
              <a:t>  </a:t>
            </a:r>
            <a:r>
              <a:rPr lang="en-US" sz="3200" dirty="0">
                <a:latin typeface="Comic Sans MS" pitchFamily="66" charset="0"/>
              </a:rPr>
              <a:t>Dimension and Cardinality (2)</a:t>
            </a:r>
          </a:p>
        </p:txBody>
      </p:sp>
      <p:sp>
        <p:nvSpPr>
          <p:cNvPr id="29700" name="Text Box 4"/>
          <p:cNvSpPr txBox="1">
            <a:spLocks noChangeArrowheads="1"/>
          </p:cNvSpPr>
          <p:nvPr/>
        </p:nvSpPr>
        <p:spPr bwMode="auto">
          <a:xfrm>
            <a:off x="1371600" y="4572000"/>
            <a:ext cx="64008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a:solidFill>
                  <a:schemeClr val="accent1">
                    <a:lumMod val="50000"/>
                  </a:schemeClr>
                </a:solidFill>
                <a:latin typeface="Comic Sans MS" pitchFamily="66" charset="0"/>
              </a:rPr>
              <a:t>Note</a:t>
            </a:r>
            <a:r>
              <a:rPr lang="en-US" sz="2400" dirty="0">
                <a:latin typeface="Comic Sans MS" pitchFamily="66" charset="0"/>
              </a:rPr>
              <a:t>   The inequality  dim(P)  ≤  |P|/2  when  |P|  ≥  4  is tight, since for all  n  ≥  2,   dim(</a:t>
            </a:r>
            <a:r>
              <a:rPr lang="en-US" sz="2400" dirty="0" err="1">
                <a:latin typeface="Comic Sans MS" pitchFamily="66" charset="0"/>
              </a:rPr>
              <a:t>S</a:t>
            </a:r>
            <a:r>
              <a:rPr lang="en-US" sz="2400" baseline="-25000" dirty="0" err="1">
                <a:latin typeface="Comic Sans MS" pitchFamily="66" charset="0"/>
              </a:rPr>
              <a:t>n</a:t>
            </a:r>
            <a:r>
              <a:rPr lang="en-US" sz="2400" dirty="0">
                <a:latin typeface="Comic Sans MS" pitchFamily="66" charset="0"/>
              </a:rPr>
              <a:t>)  =  n.</a:t>
            </a:r>
          </a:p>
        </p:txBody>
      </p:sp>
      <p:pic>
        <p:nvPicPr>
          <p:cNvPr id="29701" name="Picture 5" descr="posetfig-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2133600"/>
            <a:ext cx="2981325" cy="18002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dirty="0">
                <a:solidFill>
                  <a:schemeClr val="accent2"/>
                </a:solidFill>
                <a:latin typeface="Berlin Sans FB" pitchFamily="34" charset="0"/>
              </a:rPr>
              <a:t>  </a:t>
            </a:r>
            <a:r>
              <a:rPr lang="en-US" sz="3200" dirty="0">
                <a:latin typeface="Comic Sans MS" pitchFamily="66" charset="0"/>
              </a:rPr>
              <a:t>Dimension and Cardinality (3)</a:t>
            </a:r>
          </a:p>
        </p:txBody>
      </p:sp>
      <p:sp>
        <p:nvSpPr>
          <p:cNvPr id="30723" name="Text Box 3"/>
          <p:cNvSpPr txBox="1">
            <a:spLocks noChangeArrowheads="1"/>
          </p:cNvSpPr>
          <p:nvPr/>
        </p:nvSpPr>
        <p:spPr bwMode="auto">
          <a:xfrm>
            <a:off x="685800" y="4343400"/>
            <a:ext cx="76962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a:solidFill>
                  <a:schemeClr val="accent1">
                    <a:lumMod val="50000"/>
                  </a:schemeClr>
                </a:solidFill>
                <a:latin typeface="Comic Sans MS" pitchFamily="66" charset="0"/>
              </a:rPr>
              <a:t>Fact</a:t>
            </a:r>
            <a:r>
              <a:rPr lang="en-US" sz="2400" dirty="0">
                <a:solidFill>
                  <a:srgbClr val="FF0000"/>
                </a:solidFill>
                <a:latin typeface="Comic Sans MS" pitchFamily="66" charset="0"/>
              </a:rPr>
              <a:t> </a:t>
            </a:r>
            <a:r>
              <a:rPr lang="en-US" sz="2400" dirty="0">
                <a:latin typeface="Comic Sans MS" pitchFamily="66" charset="0"/>
              </a:rPr>
              <a:t> These </a:t>
            </a:r>
            <a:r>
              <a:rPr lang="en-US" sz="2400" dirty="0" err="1">
                <a:latin typeface="Comic Sans MS" pitchFamily="66" charset="0"/>
              </a:rPr>
              <a:t>posets</a:t>
            </a:r>
            <a:r>
              <a:rPr lang="en-US" sz="2400" dirty="0">
                <a:latin typeface="Comic Sans MS" pitchFamily="66" charset="0"/>
              </a:rPr>
              <a:t> are 3-</a:t>
            </a:r>
            <a:r>
              <a:rPr lang="en-US" sz="2400" dirty="0">
                <a:solidFill>
                  <a:schemeClr val="accent1">
                    <a:lumMod val="50000"/>
                  </a:schemeClr>
                </a:solidFill>
                <a:latin typeface="Comic Sans MS" pitchFamily="66" charset="0"/>
              </a:rPr>
              <a:t>irreducible</a:t>
            </a:r>
            <a:r>
              <a:rPr lang="en-US" sz="2400" dirty="0">
                <a:latin typeface="Comic Sans MS" pitchFamily="66" charset="0"/>
              </a:rPr>
              <a:t>, i.e., they have dimension  3  and the removal of any point lowers the dimension to  2.  The full list of all 3-irreducible </a:t>
            </a:r>
            <a:r>
              <a:rPr lang="en-US" sz="2400" dirty="0" err="1">
                <a:latin typeface="Comic Sans MS" pitchFamily="66" charset="0"/>
              </a:rPr>
              <a:t>posets</a:t>
            </a:r>
            <a:r>
              <a:rPr lang="en-US" sz="2400" dirty="0">
                <a:latin typeface="Comic Sans MS" pitchFamily="66" charset="0"/>
              </a:rPr>
              <a:t> is known.    It consists (up to duality) of  7  infinite families and  10  other examples.</a:t>
            </a:r>
          </a:p>
        </p:txBody>
      </p:sp>
      <p:pic>
        <p:nvPicPr>
          <p:cNvPr id="30725" name="Picture 5" descr="posetfig-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1676400"/>
            <a:ext cx="3276600" cy="239512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normAutofit/>
          </a:bodyPr>
          <a:lstStyle/>
          <a:p>
            <a:r>
              <a:rPr lang="en-US" sz="3200" dirty="0">
                <a:latin typeface="Comic Sans MS" pitchFamily="66" charset="0"/>
              </a:rPr>
              <a:t>Symbols for Partial Orders</a:t>
            </a:r>
          </a:p>
        </p:txBody>
      </p:sp>
      <p:sp>
        <p:nvSpPr>
          <p:cNvPr id="60419" name="Text Box 3"/>
          <p:cNvSpPr txBox="1">
            <a:spLocks noChangeArrowheads="1"/>
          </p:cNvSpPr>
          <p:nvPr/>
        </p:nvSpPr>
        <p:spPr bwMode="auto">
          <a:xfrm>
            <a:off x="609600" y="2133600"/>
            <a:ext cx="8229600" cy="3877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sz="2400" dirty="0">
                <a:latin typeface="Comic Sans MS" pitchFamily="66" charset="0"/>
              </a:rPr>
              <a:t>Several other symbols besides </a:t>
            </a:r>
            <a:r>
              <a:rPr lang="en-US" sz="2400" dirty="0">
                <a:latin typeface="Verdana" pitchFamily="34" charset="0"/>
              </a:rPr>
              <a:t>≤ </a:t>
            </a:r>
            <a:r>
              <a:rPr lang="en-US" sz="2400" dirty="0">
                <a:latin typeface="Comic Sans MS" pitchFamily="66" charset="0"/>
              </a:rPr>
              <a:t>have gained wide spread use in denoting partial orders.  Here are two popular examples:</a:t>
            </a:r>
          </a:p>
          <a:p>
            <a:pPr eaLnBrk="0" hangingPunct="0">
              <a:spcBef>
                <a:spcPct val="50000"/>
              </a:spcBef>
            </a:pPr>
            <a:r>
              <a:rPr lang="en-US" sz="2000" dirty="0">
                <a:latin typeface="Verdana" pitchFamily="34" charset="0"/>
              </a:rPr>
              <a:t>                             </a:t>
            </a:r>
            <a:r>
              <a:rPr lang="en-US" sz="2000" b="1" dirty="0" smtClean="0">
                <a:latin typeface="CMSY10" pitchFamily="82" charset="2"/>
              </a:rPr>
              <a:t>µ</a:t>
            </a:r>
            <a:r>
              <a:rPr lang="en-US" sz="2000" b="1" dirty="0" smtClean="0">
                <a:latin typeface="Comic Sans MS" pitchFamily="66" charset="0"/>
              </a:rPr>
              <a:t>   and   </a:t>
            </a:r>
            <a:r>
              <a:rPr lang="en-US" sz="2000" b="1" dirty="0" smtClean="0">
                <a:latin typeface="CMSY10" pitchFamily="82" charset="2"/>
              </a:rPr>
              <a:t>¹</a:t>
            </a:r>
            <a:r>
              <a:rPr lang="en-US" sz="2000" dirty="0" smtClean="0">
                <a:latin typeface="Verdana" pitchFamily="34" charset="0"/>
              </a:rPr>
              <a:t>  </a:t>
            </a:r>
            <a:endParaRPr lang="en-US" sz="2000" dirty="0">
              <a:latin typeface="Verdana" pitchFamily="34" charset="0"/>
            </a:endParaRPr>
          </a:p>
          <a:p>
            <a:pPr eaLnBrk="0" hangingPunct="0">
              <a:spcBef>
                <a:spcPct val="50000"/>
              </a:spcBef>
            </a:pPr>
            <a:r>
              <a:rPr lang="en-US" sz="2400" dirty="0">
                <a:latin typeface="Comic Sans MS" pitchFamily="66" charset="0"/>
              </a:rPr>
              <a:t>Of course, the first of these is traditionally used in discussing a family of sets partially ordered by set inclusion.</a:t>
            </a:r>
          </a:p>
          <a:p>
            <a:pPr eaLnBrk="0" hangingPunct="0">
              <a:spcBef>
                <a:spcPct val="50000"/>
              </a:spcBef>
            </a:pPr>
            <a:r>
              <a:rPr lang="en-US" sz="2400" dirty="0">
                <a:latin typeface="Comic Sans MS" pitchFamily="66" charset="0"/>
              </a:rPr>
              <a:t>The notation  y ≥ x  means the same thing as  x ≤ y.  Also,  we write  x &lt; y  and  y &gt; x  when  x ≤ y  and  x ≠ y.</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304800"/>
            <a:ext cx="8229600" cy="1143000"/>
          </a:xfrm>
        </p:spPr>
        <p:txBody>
          <a:bodyPr/>
          <a:lstStyle/>
          <a:p>
            <a:r>
              <a:rPr lang="en-US" dirty="0">
                <a:solidFill>
                  <a:schemeClr val="accent2"/>
                </a:solidFill>
                <a:latin typeface="Berlin Sans FB" pitchFamily="34" charset="0"/>
              </a:rPr>
              <a:t>  </a:t>
            </a:r>
            <a:r>
              <a:rPr lang="en-US" sz="3200" dirty="0">
                <a:latin typeface="Comic Sans MS" pitchFamily="66" charset="0"/>
              </a:rPr>
              <a:t>Dimension and Cardinality (4)</a:t>
            </a:r>
          </a:p>
        </p:txBody>
      </p:sp>
      <p:sp>
        <p:nvSpPr>
          <p:cNvPr id="31747" name="Text Box 3"/>
          <p:cNvSpPr txBox="1">
            <a:spLocks noChangeArrowheads="1"/>
          </p:cNvSpPr>
          <p:nvPr/>
        </p:nvSpPr>
        <p:spPr bwMode="auto">
          <a:xfrm>
            <a:off x="533400" y="1676400"/>
            <a:ext cx="7696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a:solidFill>
                  <a:schemeClr val="accent1">
                    <a:lumMod val="50000"/>
                  </a:schemeClr>
                </a:solidFill>
                <a:latin typeface="Comic Sans MS" pitchFamily="66" charset="0"/>
              </a:rPr>
              <a:t>Theorem</a:t>
            </a:r>
            <a:r>
              <a:rPr lang="en-US" sz="2400" dirty="0">
                <a:solidFill>
                  <a:srgbClr val="FF0000"/>
                </a:solidFill>
                <a:latin typeface="Comic Sans MS" pitchFamily="66" charset="0"/>
              </a:rPr>
              <a:t> </a:t>
            </a:r>
            <a:r>
              <a:rPr lang="en-US" sz="2400" dirty="0">
                <a:latin typeface="Comic Sans MS" pitchFamily="66" charset="0"/>
              </a:rPr>
              <a:t> (Bogart and Trotter)  If  n  ≥  3  and  |P| = 2n, then  dim(P)  &lt;  n  unless  P  is  </a:t>
            </a:r>
            <a:r>
              <a:rPr lang="en-US" sz="2400" dirty="0" err="1">
                <a:latin typeface="Comic Sans MS" pitchFamily="66" charset="0"/>
              </a:rPr>
              <a:t>S</a:t>
            </a:r>
            <a:r>
              <a:rPr lang="en-US" sz="2400" baseline="-25000" dirty="0" err="1">
                <a:latin typeface="Comic Sans MS" pitchFamily="66" charset="0"/>
              </a:rPr>
              <a:t>n</a:t>
            </a:r>
            <a:r>
              <a:rPr lang="en-US" sz="2400" dirty="0">
                <a:latin typeface="Comic Sans MS" pitchFamily="66" charset="0"/>
              </a:rPr>
              <a:t>  except when  n  =  3  and  P  (or its dual) is the chevron.  </a:t>
            </a:r>
          </a:p>
        </p:txBody>
      </p:sp>
      <p:pic>
        <p:nvPicPr>
          <p:cNvPr id="31749" name="Picture 5" descr="posetfig-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79371" y="3124200"/>
            <a:ext cx="1543050" cy="1276350"/>
          </a:xfrm>
          <a:prstGeom prst="rect">
            <a:avLst/>
          </a:prstGeom>
          <a:noFill/>
          <a:extLst>
            <a:ext uri="{909E8E84-426E-40DD-AFC4-6F175D3DCCD1}">
              <a14:hiddenFill xmlns:a14="http://schemas.microsoft.com/office/drawing/2010/main">
                <a:solidFill>
                  <a:srgbClr val="FFFFFF"/>
                </a:solidFill>
              </a14:hiddenFill>
            </a:ext>
          </a:extLst>
        </p:spPr>
      </p:pic>
      <p:sp>
        <p:nvSpPr>
          <p:cNvPr id="31750" name="Text Box 6"/>
          <p:cNvSpPr txBox="1">
            <a:spLocks noChangeArrowheads="1"/>
          </p:cNvSpPr>
          <p:nvPr/>
        </p:nvSpPr>
        <p:spPr bwMode="auto">
          <a:xfrm>
            <a:off x="533400" y="4724400"/>
            <a:ext cx="80010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a:solidFill>
                  <a:schemeClr val="accent1">
                    <a:lumMod val="50000"/>
                  </a:schemeClr>
                </a:solidFill>
                <a:latin typeface="Comic Sans MS" pitchFamily="66" charset="0"/>
              </a:rPr>
              <a:t>Remark </a:t>
            </a:r>
            <a:r>
              <a:rPr lang="en-US" sz="2400" dirty="0">
                <a:latin typeface="Comic Sans MS" pitchFamily="66" charset="0"/>
              </a:rPr>
              <a:t> Most of the difficulty in proving this theorem comes just with establishing that  S</a:t>
            </a:r>
            <a:r>
              <a:rPr lang="en-US" sz="2400" baseline="-25000" dirty="0">
                <a:latin typeface="Comic Sans MS" pitchFamily="66" charset="0"/>
              </a:rPr>
              <a:t>8</a:t>
            </a:r>
            <a:r>
              <a:rPr lang="en-US" sz="2400" dirty="0">
                <a:latin typeface="Comic Sans MS" pitchFamily="66" charset="0"/>
              </a:rPr>
              <a:t>  is the only  4-irreducible </a:t>
            </a:r>
            <a:r>
              <a:rPr lang="en-US" sz="2400" dirty="0" err="1">
                <a:latin typeface="Comic Sans MS" pitchFamily="66" charset="0"/>
              </a:rPr>
              <a:t>poset</a:t>
            </a:r>
            <a:r>
              <a:rPr lang="en-US" sz="2400" dirty="0">
                <a:latin typeface="Comic Sans MS" pitchFamily="66" charset="0"/>
              </a:rPr>
              <a:t> on  8  vertices.   Once this is </a:t>
            </a:r>
            <a:r>
              <a:rPr lang="en-US" sz="2400" dirty="0" smtClean="0">
                <a:latin typeface="Comic Sans MS" pitchFamily="66" charset="0"/>
              </a:rPr>
              <a:t>done</a:t>
            </a:r>
            <a:r>
              <a:rPr lang="en-US" sz="2400" dirty="0">
                <a:latin typeface="Comic Sans MS" pitchFamily="66" charset="0"/>
              </a:rPr>
              <a:t>, the full result follows from application of removal theorems.</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304800"/>
            <a:ext cx="8229600" cy="1143000"/>
          </a:xfrm>
        </p:spPr>
        <p:txBody>
          <a:bodyPr/>
          <a:lstStyle/>
          <a:p>
            <a:r>
              <a:rPr lang="en-US" dirty="0">
                <a:solidFill>
                  <a:schemeClr val="accent2"/>
                </a:solidFill>
                <a:latin typeface="Berlin Sans FB" pitchFamily="34" charset="0"/>
              </a:rPr>
              <a:t>  </a:t>
            </a:r>
            <a:r>
              <a:rPr lang="en-US" sz="3200" dirty="0">
                <a:latin typeface="Comic Sans MS" pitchFamily="66" charset="0"/>
              </a:rPr>
              <a:t>Dimension and Cardinality (5)</a:t>
            </a:r>
          </a:p>
        </p:txBody>
      </p:sp>
      <p:sp>
        <p:nvSpPr>
          <p:cNvPr id="32771" name="Text Box 3"/>
          <p:cNvSpPr txBox="1">
            <a:spLocks noChangeArrowheads="1"/>
          </p:cNvSpPr>
          <p:nvPr/>
        </p:nvSpPr>
        <p:spPr bwMode="auto">
          <a:xfrm>
            <a:off x="762000" y="1905000"/>
            <a:ext cx="77724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2400" dirty="0">
                <a:solidFill>
                  <a:schemeClr val="accent1">
                    <a:lumMod val="50000"/>
                  </a:schemeClr>
                </a:solidFill>
                <a:latin typeface="Comic Sans MS" pitchFamily="66" charset="0"/>
              </a:rPr>
              <a:t>Theorem</a:t>
            </a:r>
            <a:r>
              <a:rPr lang="en-US" sz="2400" dirty="0">
                <a:solidFill>
                  <a:srgbClr val="FF0000"/>
                </a:solidFill>
                <a:latin typeface="Comic Sans MS" pitchFamily="66" charset="0"/>
              </a:rPr>
              <a:t> </a:t>
            </a:r>
            <a:r>
              <a:rPr lang="en-US" sz="2400" dirty="0">
                <a:latin typeface="Comic Sans MS" pitchFamily="66" charset="0"/>
              </a:rPr>
              <a:t> If  n ≥ 4  and |P|  ≤  2n + 1, then dim(P)  &lt;  n  unless  P  contains  </a:t>
            </a:r>
            <a:r>
              <a:rPr lang="en-US" sz="2400" dirty="0" err="1">
                <a:latin typeface="Comic Sans MS" pitchFamily="66" charset="0"/>
              </a:rPr>
              <a:t>S</a:t>
            </a:r>
            <a:r>
              <a:rPr lang="en-US" sz="2400" baseline="-25000" dirty="0" err="1">
                <a:latin typeface="Comic Sans MS" pitchFamily="66" charset="0"/>
              </a:rPr>
              <a:t>n</a:t>
            </a:r>
            <a:r>
              <a:rPr lang="en-US" sz="2400" dirty="0">
                <a:latin typeface="Comic Sans MS" pitchFamily="66" charset="0"/>
              </a:rPr>
              <a:t>. </a:t>
            </a:r>
            <a:endParaRPr lang="en-US" sz="2400" dirty="0" smtClean="0">
              <a:latin typeface="Comic Sans MS" pitchFamily="66" charset="0"/>
            </a:endParaRPr>
          </a:p>
          <a:p>
            <a:pPr>
              <a:spcBef>
                <a:spcPct val="50000"/>
              </a:spcBef>
            </a:pPr>
            <a:r>
              <a:rPr lang="en-US" sz="2400" dirty="0" smtClean="0">
                <a:solidFill>
                  <a:schemeClr val="accent1">
                    <a:lumMod val="50000"/>
                  </a:schemeClr>
                </a:solidFill>
                <a:latin typeface="Comic Sans MS" pitchFamily="66" charset="0"/>
              </a:rPr>
              <a:t>Note</a:t>
            </a:r>
            <a:r>
              <a:rPr lang="en-US" sz="2400" dirty="0" smtClean="0">
                <a:solidFill>
                  <a:schemeClr val="accent2"/>
                </a:solidFill>
                <a:latin typeface="Comic Sans MS" pitchFamily="66" charset="0"/>
              </a:rPr>
              <a:t> </a:t>
            </a:r>
            <a:r>
              <a:rPr lang="en-US" sz="2400" dirty="0" smtClean="0">
                <a:latin typeface="Comic Sans MS" pitchFamily="66" charset="0"/>
              </a:rPr>
              <a:t> </a:t>
            </a:r>
            <a:r>
              <a:rPr lang="en-US" sz="2400" dirty="0">
                <a:latin typeface="Comic Sans MS" pitchFamily="66" charset="0"/>
              </a:rPr>
              <a:t>The proof of this theorem is very lengthy, and no entirely complete version has ever been written down.   Part of the difficulty stems from the fact that it is difficult to show that there are no  4-irreducible </a:t>
            </a:r>
            <a:r>
              <a:rPr lang="en-US" sz="2400" dirty="0" err="1">
                <a:latin typeface="Comic Sans MS" pitchFamily="66" charset="0"/>
              </a:rPr>
              <a:t>posets</a:t>
            </a:r>
            <a:r>
              <a:rPr lang="en-US" sz="2400" dirty="0">
                <a:latin typeface="Comic Sans MS" pitchFamily="66" charset="0"/>
              </a:rPr>
              <a:t> on  9  points, but even if this is assumed – say on the basis of computer search, the general argument is still complicated.</a:t>
            </a:r>
          </a:p>
          <a:p>
            <a:pPr>
              <a:spcBef>
                <a:spcPct val="50000"/>
              </a:spcBef>
            </a:pPr>
            <a:endParaRPr lang="en-US" sz="2400" dirty="0">
              <a:latin typeface="Berlin Sans FB" pitchFamily="34"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r>
              <a:rPr lang="en-US" sz="3200" dirty="0">
                <a:latin typeface="Comic Sans MS" pitchFamily="66" charset="0"/>
              </a:rPr>
              <a:t>Complements of </a:t>
            </a:r>
            <a:r>
              <a:rPr lang="en-US" sz="3200" dirty="0" err="1">
                <a:latin typeface="Comic Sans MS" pitchFamily="66" charset="0"/>
              </a:rPr>
              <a:t>Antichains</a:t>
            </a:r>
            <a:r>
              <a:rPr lang="en-US" sz="3200" dirty="0">
                <a:latin typeface="Comic Sans MS" pitchFamily="66" charset="0"/>
              </a:rPr>
              <a:t> (1)</a:t>
            </a:r>
          </a:p>
        </p:txBody>
      </p:sp>
      <p:sp>
        <p:nvSpPr>
          <p:cNvPr id="2" name="TextBox 1"/>
          <p:cNvSpPr txBox="1"/>
          <p:nvPr/>
        </p:nvSpPr>
        <p:spPr>
          <a:xfrm>
            <a:off x="304800" y="1730829"/>
            <a:ext cx="8610600" cy="4801314"/>
          </a:xfrm>
          <a:prstGeom prst="rect">
            <a:avLst/>
          </a:prstGeom>
          <a:noFill/>
        </p:spPr>
        <p:txBody>
          <a:bodyPr wrap="square" rtlCol="0">
            <a:spAutoFit/>
          </a:bodyPr>
          <a:lstStyle/>
          <a:p>
            <a:pPr>
              <a:spcBef>
                <a:spcPct val="50000"/>
              </a:spcBef>
            </a:pPr>
            <a:r>
              <a:rPr lang="en-US" sz="2400" dirty="0">
                <a:solidFill>
                  <a:schemeClr val="accent1">
                    <a:lumMod val="50000"/>
                  </a:schemeClr>
                </a:solidFill>
                <a:latin typeface="Comic Sans MS" pitchFamily="66" charset="0"/>
              </a:rPr>
              <a:t>Theorem</a:t>
            </a:r>
            <a:r>
              <a:rPr lang="en-US" sz="2400" dirty="0">
                <a:solidFill>
                  <a:srgbClr val="FF0000"/>
                </a:solidFill>
                <a:latin typeface="Comic Sans MS" pitchFamily="66" charset="0"/>
              </a:rPr>
              <a:t> </a:t>
            </a:r>
            <a:r>
              <a:rPr lang="en-US" sz="2400" dirty="0">
                <a:latin typeface="Comic Sans MS" pitchFamily="66" charset="0"/>
              </a:rPr>
              <a:t>(Kimble, Trotter) </a:t>
            </a:r>
            <a:r>
              <a:rPr lang="en-US" sz="2400" dirty="0" smtClean="0">
                <a:latin typeface="Comic Sans MS" pitchFamily="66" charset="0"/>
              </a:rPr>
              <a:t> If  </a:t>
            </a:r>
            <a:r>
              <a:rPr lang="en-US" sz="2400" dirty="0">
                <a:latin typeface="Comic Sans MS" pitchFamily="66" charset="0"/>
              </a:rPr>
              <a:t>A  is an </a:t>
            </a:r>
            <a:r>
              <a:rPr lang="en-US" sz="2400" dirty="0" err="1">
                <a:latin typeface="Comic Sans MS" pitchFamily="66" charset="0"/>
              </a:rPr>
              <a:t>antichain</a:t>
            </a:r>
            <a:r>
              <a:rPr lang="en-US" sz="2400" dirty="0">
                <a:latin typeface="Comic Sans MS" pitchFamily="66" charset="0"/>
              </a:rPr>
              <a:t> in P,  then  dim(P) ≤  max{2, |P – A|}.</a:t>
            </a:r>
          </a:p>
          <a:p>
            <a:pPr>
              <a:spcBef>
                <a:spcPct val="50000"/>
              </a:spcBef>
            </a:pPr>
            <a:r>
              <a:rPr lang="en-US" sz="2400" dirty="0">
                <a:solidFill>
                  <a:schemeClr val="accent1">
                    <a:lumMod val="50000"/>
                  </a:schemeClr>
                </a:solidFill>
                <a:latin typeface="Comic Sans MS" pitchFamily="66" charset="0"/>
              </a:rPr>
              <a:t>Sketch of the Proof  </a:t>
            </a:r>
            <a:r>
              <a:rPr lang="en-US" sz="2400" dirty="0">
                <a:latin typeface="Comic Sans MS" pitchFamily="66" charset="0"/>
              </a:rPr>
              <a:t>The argument is by induction starting with the case  |P  -  A|  = 2.  This is a very elementary argument but one that is simplified by the following basic property of dimension.</a:t>
            </a:r>
          </a:p>
          <a:p>
            <a:pPr>
              <a:spcBef>
                <a:spcPct val="50000"/>
              </a:spcBef>
            </a:pPr>
            <a:r>
              <a:rPr lang="en-US" sz="2400" dirty="0">
                <a:solidFill>
                  <a:schemeClr val="accent1">
                    <a:lumMod val="50000"/>
                  </a:schemeClr>
                </a:solidFill>
                <a:latin typeface="Comic Sans MS" pitchFamily="66" charset="0"/>
              </a:rPr>
              <a:t>Lemma</a:t>
            </a:r>
            <a:r>
              <a:rPr lang="en-US" sz="2400" dirty="0">
                <a:latin typeface="Comic Sans MS" pitchFamily="66" charset="0"/>
              </a:rPr>
              <a:t>   Suppose  P  and  Q  are </a:t>
            </a:r>
            <a:r>
              <a:rPr lang="en-US" sz="2400" dirty="0" err="1">
                <a:latin typeface="Comic Sans MS" pitchFamily="66" charset="0"/>
              </a:rPr>
              <a:t>posets</a:t>
            </a:r>
            <a:r>
              <a:rPr lang="en-US" sz="2400" dirty="0">
                <a:latin typeface="Comic Sans MS" pitchFamily="66" charset="0"/>
              </a:rPr>
              <a:t> and that  x  is a point in  P.  Form a new </a:t>
            </a:r>
            <a:r>
              <a:rPr lang="en-US" sz="2400" dirty="0" err="1">
                <a:latin typeface="Comic Sans MS" pitchFamily="66" charset="0"/>
              </a:rPr>
              <a:t>poset</a:t>
            </a:r>
            <a:r>
              <a:rPr lang="en-US" sz="2400" dirty="0">
                <a:latin typeface="Comic Sans MS" pitchFamily="66" charset="0"/>
              </a:rPr>
              <a:t>  R  by deleting the point  x  and replacing it by the </a:t>
            </a:r>
            <a:r>
              <a:rPr lang="en-US" sz="2400" dirty="0" err="1">
                <a:latin typeface="Comic Sans MS" pitchFamily="66" charset="0"/>
              </a:rPr>
              <a:t>poset</a:t>
            </a:r>
            <a:r>
              <a:rPr lang="en-US" sz="2400" dirty="0">
                <a:latin typeface="Comic Sans MS" pitchFamily="66" charset="0"/>
              </a:rPr>
              <a:t>  Q, i.e.,  if  u &lt; x in  P,  then  u &lt; y  in  R  for every  y  in  Q (similar statement for  v &gt; x).  Then  dim(R)  =  max{dim(P), dim(Q)}. </a:t>
            </a:r>
          </a:p>
          <a:p>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a:bodyPr>
          <a:lstStyle/>
          <a:p>
            <a:r>
              <a:rPr lang="en-US" sz="3200" dirty="0">
                <a:latin typeface="Comic Sans MS" pitchFamily="66" charset="0"/>
              </a:rPr>
              <a:t>Complements of </a:t>
            </a:r>
            <a:r>
              <a:rPr lang="en-US" sz="3200" dirty="0" err="1">
                <a:latin typeface="Comic Sans MS" pitchFamily="66" charset="0"/>
              </a:rPr>
              <a:t>Antichains</a:t>
            </a:r>
            <a:r>
              <a:rPr lang="en-US" sz="3200" dirty="0">
                <a:latin typeface="Comic Sans MS" pitchFamily="66" charset="0"/>
              </a:rPr>
              <a:t> (2)</a:t>
            </a:r>
          </a:p>
        </p:txBody>
      </p:sp>
      <p:sp>
        <p:nvSpPr>
          <p:cNvPr id="34821" name="Text Box 5"/>
          <p:cNvSpPr txBox="1">
            <a:spLocks noChangeArrowheads="1"/>
          </p:cNvSpPr>
          <p:nvPr/>
        </p:nvSpPr>
        <p:spPr bwMode="auto">
          <a:xfrm>
            <a:off x="762000" y="2133600"/>
            <a:ext cx="731520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a:solidFill>
                  <a:schemeClr val="accent1">
                    <a:lumMod val="50000"/>
                  </a:schemeClr>
                </a:solidFill>
                <a:latin typeface="Comic Sans MS" pitchFamily="66" charset="0"/>
              </a:rPr>
              <a:t>Note</a:t>
            </a:r>
            <a:r>
              <a:rPr lang="en-US" sz="2400" dirty="0">
                <a:solidFill>
                  <a:srgbClr val="FF0000"/>
                </a:solidFill>
                <a:latin typeface="Comic Sans MS" pitchFamily="66" charset="0"/>
              </a:rPr>
              <a:t>  </a:t>
            </a:r>
            <a:r>
              <a:rPr lang="en-US" sz="2400" dirty="0">
                <a:latin typeface="Comic Sans MS" pitchFamily="66" charset="0"/>
              </a:rPr>
              <a:t>Trotter gave a complete “forbidden </a:t>
            </a:r>
            <a:r>
              <a:rPr lang="en-US" sz="2400" dirty="0" err="1">
                <a:latin typeface="Comic Sans MS" pitchFamily="66" charset="0"/>
              </a:rPr>
              <a:t>subposet</a:t>
            </a:r>
            <a:r>
              <a:rPr lang="en-US" sz="2400" dirty="0">
                <a:latin typeface="Comic Sans MS" pitchFamily="66" charset="0"/>
              </a:rPr>
              <a:t> characterization” of the inequality.  When  n  ≥  4, there is a family  </a:t>
            </a:r>
            <a:r>
              <a:rPr lang="en-US" sz="2400" b="1" dirty="0" err="1">
                <a:latin typeface="Comic Sans MS" pitchFamily="66" charset="0"/>
              </a:rPr>
              <a:t>F</a:t>
            </a:r>
            <a:r>
              <a:rPr lang="en-US" sz="2400" baseline="-25000" dirty="0" err="1">
                <a:latin typeface="Comic Sans MS" pitchFamily="66" charset="0"/>
              </a:rPr>
              <a:t>n</a:t>
            </a:r>
            <a:r>
              <a:rPr lang="en-US" sz="2400" dirty="0">
                <a:latin typeface="Comic Sans MS" pitchFamily="66" charset="0"/>
              </a:rPr>
              <a:t>  consisting of  2n – 1 irreducible </a:t>
            </a:r>
            <a:r>
              <a:rPr lang="en-US" sz="2400" dirty="0" err="1">
                <a:latin typeface="Comic Sans MS" pitchFamily="66" charset="0"/>
              </a:rPr>
              <a:t>posets</a:t>
            </a:r>
            <a:r>
              <a:rPr lang="en-US" sz="2400" dirty="0">
                <a:latin typeface="Comic Sans MS" pitchFamily="66" charset="0"/>
              </a:rPr>
              <a:t> so that if  P is a </a:t>
            </a:r>
            <a:r>
              <a:rPr lang="en-US" sz="2400" dirty="0" err="1">
                <a:latin typeface="Comic Sans MS" pitchFamily="66" charset="0"/>
              </a:rPr>
              <a:t>poset</a:t>
            </a:r>
            <a:r>
              <a:rPr lang="en-US" sz="2400" dirty="0">
                <a:latin typeface="Comic Sans MS" pitchFamily="66" charset="0"/>
              </a:rPr>
              <a:t> consisting of an </a:t>
            </a:r>
            <a:r>
              <a:rPr lang="en-US" sz="2400" dirty="0" err="1">
                <a:latin typeface="Comic Sans MS" pitchFamily="66" charset="0"/>
              </a:rPr>
              <a:t>antichain</a:t>
            </a:r>
            <a:r>
              <a:rPr lang="en-US" sz="2400" dirty="0">
                <a:latin typeface="Comic Sans MS" pitchFamily="66" charset="0"/>
              </a:rPr>
              <a:t>  A  and  n  other points, then  dim(P)  &lt;  n  unless  P  contains one of the </a:t>
            </a:r>
            <a:r>
              <a:rPr lang="en-US" sz="2400" dirty="0" err="1">
                <a:latin typeface="Comic Sans MS" pitchFamily="66" charset="0"/>
              </a:rPr>
              <a:t>posets</a:t>
            </a:r>
            <a:r>
              <a:rPr lang="en-US" sz="2400" dirty="0">
                <a:latin typeface="Comic Sans MS" pitchFamily="66" charset="0"/>
              </a:rPr>
              <a:t> from  </a:t>
            </a:r>
            <a:r>
              <a:rPr lang="en-US" sz="2400" b="1" dirty="0">
                <a:latin typeface="Comic Sans MS" pitchFamily="66" charset="0"/>
              </a:rPr>
              <a:t>F</a:t>
            </a:r>
            <a:r>
              <a:rPr lang="en-US" sz="2400" baseline="-25000" dirty="0">
                <a:latin typeface="Comic Sans MS" pitchFamily="66" charset="0"/>
              </a:rPr>
              <a:t>n</a:t>
            </a:r>
            <a:r>
              <a:rPr lang="en-US" sz="2400" dirty="0">
                <a:latin typeface="Comic Sans MS" pitchFamily="66" charset="0"/>
              </a:rPr>
              <a:t>.  The standard example  </a:t>
            </a:r>
            <a:r>
              <a:rPr lang="en-US" sz="2400" dirty="0" err="1">
                <a:latin typeface="Comic Sans MS" pitchFamily="66" charset="0"/>
              </a:rPr>
              <a:t>S</a:t>
            </a:r>
            <a:r>
              <a:rPr lang="en-US" sz="2400" baseline="-25000" dirty="0" err="1">
                <a:latin typeface="Comic Sans MS" pitchFamily="66" charset="0"/>
              </a:rPr>
              <a:t>n</a:t>
            </a:r>
            <a:r>
              <a:rPr lang="en-US" sz="2400" baseline="-25000" dirty="0">
                <a:latin typeface="Comic Sans MS" pitchFamily="66" charset="0"/>
              </a:rPr>
              <a:t> </a:t>
            </a:r>
            <a:r>
              <a:rPr lang="en-US" sz="2400" dirty="0">
                <a:latin typeface="Comic Sans MS" pitchFamily="66" charset="0"/>
              </a:rPr>
              <a:t> is one of these </a:t>
            </a:r>
            <a:r>
              <a:rPr lang="en-US" sz="2400" dirty="0" err="1">
                <a:latin typeface="Comic Sans MS" pitchFamily="66" charset="0"/>
              </a:rPr>
              <a:t>posets</a:t>
            </a:r>
            <a:r>
              <a:rPr lang="en-US" sz="2400" dirty="0">
                <a:latin typeface="Comic Sans MS" pitchFamily="66" charset="0"/>
              </a:rPr>
              <a:t>.</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r>
              <a:rPr lang="en-US" sz="3200" dirty="0">
                <a:latin typeface="Comic Sans MS" pitchFamily="66" charset="0"/>
              </a:rPr>
              <a:t>Complements of </a:t>
            </a:r>
            <a:r>
              <a:rPr lang="en-US" sz="3200" dirty="0" err="1">
                <a:latin typeface="Comic Sans MS" pitchFamily="66" charset="0"/>
              </a:rPr>
              <a:t>Antichains</a:t>
            </a:r>
            <a:r>
              <a:rPr lang="en-US" sz="3200" dirty="0">
                <a:latin typeface="Comic Sans MS" pitchFamily="66" charset="0"/>
              </a:rPr>
              <a:t> (3)</a:t>
            </a:r>
          </a:p>
        </p:txBody>
      </p:sp>
      <p:sp>
        <p:nvSpPr>
          <p:cNvPr id="18436" name="Text Box 4"/>
          <p:cNvSpPr txBox="1">
            <a:spLocks noChangeArrowheads="1"/>
          </p:cNvSpPr>
          <p:nvPr/>
        </p:nvSpPr>
        <p:spPr bwMode="auto">
          <a:xfrm>
            <a:off x="990600" y="1905000"/>
            <a:ext cx="693420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a:solidFill>
                  <a:schemeClr val="accent1">
                    <a:lumMod val="50000"/>
                  </a:schemeClr>
                </a:solidFill>
                <a:latin typeface="Comic Sans MS" pitchFamily="66" charset="0"/>
              </a:rPr>
              <a:t>Remark</a:t>
            </a:r>
            <a:r>
              <a:rPr lang="en-US" sz="2400" dirty="0">
                <a:latin typeface="Comic Sans MS" pitchFamily="66" charset="0"/>
              </a:rPr>
              <a:t>    We can combine the preceding two inequalities:</a:t>
            </a:r>
          </a:p>
          <a:p>
            <a:pPr>
              <a:spcBef>
                <a:spcPct val="50000"/>
              </a:spcBef>
            </a:pPr>
            <a:r>
              <a:rPr lang="en-US" sz="2400" dirty="0">
                <a:latin typeface="Comic Sans MS" pitchFamily="66" charset="0"/>
              </a:rPr>
              <a:t>      a.  dim(P)  ≤  width(P).</a:t>
            </a:r>
          </a:p>
          <a:p>
            <a:pPr>
              <a:spcBef>
                <a:spcPct val="50000"/>
              </a:spcBef>
            </a:pPr>
            <a:r>
              <a:rPr lang="en-US" sz="2400" dirty="0">
                <a:latin typeface="Comic Sans MS" pitchFamily="66" charset="0"/>
              </a:rPr>
              <a:t>      b.   If  A  is an </a:t>
            </a:r>
            <a:r>
              <a:rPr lang="en-US" sz="2400" dirty="0" err="1">
                <a:latin typeface="Comic Sans MS" pitchFamily="66" charset="0"/>
              </a:rPr>
              <a:t>antichain</a:t>
            </a:r>
            <a:r>
              <a:rPr lang="en-US" sz="2400" dirty="0">
                <a:latin typeface="Comic Sans MS" pitchFamily="66" charset="0"/>
              </a:rPr>
              <a:t>  in  P, then  </a:t>
            </a:r>
          </a:p>
          <a:p>
            <a:pPr>
              <a:spcBef>
                <a:spcPct val="50000"/>
              </a:spcBef>
            </a:pPr>
            <a:r>
              <a:rPr lang="en-US" sz="2400" dirty="0">
                <a:latin typeface="Comic Sans MS" pitchFamily="66" charset="0"/>
              </a:rPr>
              <a:t>                dim(P)  ≤  max{2, |P-A|}.</a:t>
            </a:r>
          </a:p>
          <a:p>
            <a:pPr>
              <a:spcBef>
                <a:spcPct val="50000"/>
              </a:spcBef>
            </a:pPr>
            <a:r>
              <a:rPr lang="en-US" sz="2400" dirty="0">
                <a:latin typeface="Comic Sans MS" pitchFamily="66" charset="0"/>
              </a:rPr>
              <a:t>to obtain a simple proof of </a:t>
            </a:r>
            <a:r>
              <a:rPr lang="en-US" sz="2400" dirty="0" err="1">
                <a:latin typeface="Comic Sans MS" pitchFamily="66" charset="0"/>
              </a:rPr>
              <a:t>Hiraguchi’s</a:t>
            </a:r>
            <a:r>
              <a:rPr lang="en-US" sz="2400" dirty="0">
                <a:latin typeface="Comic Sans MS" pitchFamily="66" charset="0"/>
              </a:rPr>
              <a:t> inequality:</a:t>
            </a:r>
          </a:p>
          <a:p>
            <a:pPr>
              <a:spcBef>
                <a:spcPct val="50000"/>
              </a:spcBef>
            </a:pPr>
            <a:r>
              <a:rPr lang="en-US" sz="2400" dirty="0">
                <a:latin typeface="Comic Sans MS" pitchFamily="66" charset="0"/>
              </a:rPr>
              <a:t>       c.  dim(P)  ≤  |P|/2  when  |P|  ≥  4.</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a:bodyPr>
          <a:lstStyle/>
          <a:p>
            <a:r>
              <a:rPr lang="en-US" sz="3200" dirty="0" smtClean="0">
                <a:latin typeface="Comic Sans MS" pitchFamily="66" charset="0"/>
              </a:rPr>
              <a:t>Removable Pair Conjecture</a:t>
            </a:r>
            <a:endParaRPr lang="en-US" sz="3200" dirty="0">
              <a:latin typeface="Comic Sans MS" pitchFamily="66" charset="0"/>
            </a:endParaRPr>
          </a:p>
        </p:txBody>
      </p:sp>
      <p:sp>
        <p:nvSpPr>
          <p:cNvPr id="34821" name="Text Box 5"/>
          <p:cNvSpPr txBox="1">
            <a:spLocks noChangeArrowheads="1"/>
          </p:cNvSpPr>
          <p:nvPr/>
        </p:nvSpPr>
        <p:spPr bwMode="auto">
          <a:xfrm>
            <a:off x="762000" y="2133600"/>
            <a:ext cx="7315200" cy="433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a:solidFill>
                  <a:schemeClr val="accent1">
                    <a:lumMod val="50000"/>
                  </a:schemeClr>
                </a:solidFill>
                <a:latin typeface="Comic Sans MS" pitchFamily="66" charset="0"/>
              </a:rPr>
              <a:t>Conjecture   </a:t>
            </a:r>
            <a:r>
              <a:rPr lang="en-US" sz="2400" dirty="0" smtClean="0">
                <a:latin typeface="Comic Sans MS" pitchFamily="66" charset="0"/>
              </a:rPr>
              <a:t>If  </a:t>
            </a:r>
            <a:r>
              <a:rPr lang="en-US" sz="2400" dirty="0">
                <a:latin typeface="Comic Sans MS" pitchFamily="66" charset="0"/>
              </a:rPr>
              <a:t>|P| ≥  3,  then there exist  x, y  in  P such that</a:t>
            </a:r>
          </a:p>
          <a:p>
            <a:pPr>
              <a:spcBef>
                <a:spcPct val="50000"/>
              </a:spcBef>
            </a:pPr>
            <a:r>
              <a:rPr lang="en-US" sz="2400" dirty="0">
                <a:latin typeface="Comic Sans MS" pitchFamily="66" charset="0"/>
              </a:rPr>
              <a:t>           dim(P)  ≤  1 + dim(P – x – y). </a:t>
            </a:r>
          </a:p>
          <a:p>
            <a:pPr>
              <a:spcBef>
                <a:spcPct val="50000"/>
              </a:spcBef>
            </a:pPr>
            <a:r>
              <a:rPr lang="en-US" sz="2400" dirty="0">
                <a:solidFill>
                  <a:schemeClr val="accent1">
                    <a:lumMod val="50000"/>
                  </a:schemeClr>
                </a:solidFill>
                <a:latin typeface="Comic Sans MS" pitchFamily="66" charset="0"/>
              </a:rPr>
              <a:t>Note  </a:t>
            </a:r>
            <a:r>
              <a:rPr lang="en-US" sz="2400" dirty="0" smtClean="0">
                <a:latin typeface="Comic Sans MS" pitchFamily="66" charset="0"/>
              </a:rPr>
              <a:t>It </a:t>
            </a:r>
            <a:r>
              <a:rPr lang="en-US" sz="2400" dirty="0">
                <a:latin typeface="Comic Sans MS" pitchFamily="66" charset="0"/>
              </a:rPr>
              <a:t>was also </a:t>
            </a:r>
            <a:r>
              <a:rPr lang="en-US" sz="2400" dirty="0" smtClean="0">
                <a:latin typeface="Comic Sans MS" pitchFamily="66" charset="0"/>
              </a:rPr>
              <a:t>conjectured </a:t>
            </a:r>
            <a:r>
              <a:rPr lang="en-US" sz="2400" dirty="0">
                <a:latin typeface="Comic Sans MS" pitchFamily="66" charset="0"/>
              </a:rPr>
              <a:t>that the removal of any critical pair decreases dimension by at most  1.  This was disproved by Reuter with a </a:t>
            </a:r>
            <a:r>
              <a:rPr lang="en-US" sz="2400" dirty="0" err="1">
                <a:latin typeface="Comic Sans MS" pitchFamily="66" charset="0"/>
              </a:rPr>
              <a:t>poset</a:t>
            </a:r>
            <a:r>
              <a:rPr lang="en-US" sz="2400" dirty="0">
                <a:latin typeface="Comic Sans MS" pitchFamily="66" charset="0"/>
              </a:rPr>
              <a:t> of dimension  4. </a:t>
            </a:r>
            <a:r>
              <a:rPr lang="en-US" sz="2400" dirty="0" smtClean="0">
                <a:latin typeface="Comic Sans MS" pitchFamily="66" charset="0"/>
              </a:rPr>
              <a:t>  Subsequently, </a:t>
            </a:r>
            <a:r>
              <a:rPr lang="en-US" sz="2400" dirty="0" err="1" smtClean="0">
                <a:latin typeface="Comic Sans MS" pitchFamily="66" charset="0"/>
              </a:rPr>
              <a:t>Kierstead</a:t>
            </a:r>
            <a:r>
              <a:rPr lang="en-US" sz="2400" dirty="0" smtClean="0">
                <a:latin typeface="Comic Sans MS" pitchFamily="66" charset="0"/>
              </a:rPr>
              <a:t> and WTT constructed counterexamples for every dimension  5  or greater.</a:t>
            </a:r>
          </a:p>
          <a:p>
            <a:pPr>
              <a:spcBef>
                <a:spcPct val="50000"/>
              </a:spcBef>
            </a:pPr>
            <a:endParaRPr lang="en-US" sz="2400" dirty="0">
              <a:solidFill>
                <a:schemeClr val="accent1">
                  <a:lumMod val="50000"/>
                </a:schemeClr>
              </a:solidFill>
              <a:latin typeface="Comic Sans MS" pitchFamily="66" charset="0"/>
            </a:endParaRPr>
          </a:p>
        </p:txBody>
      </p:sp>
    </p:spTree>
    <p:extLst>
      <p:ext uri="{BB962C8B-B14F-4D97-AF65-F5344CB8AC3E}">
        <p14:creationId xmlns:p14="http://schemas.microsoft.com/office/powerpoint/2010/main" val="305757130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a:bodyPr>
          <a:lstStyle/>
          <a:p>
            <a:r>
              <a:rPr lang="en-US" sz="3200" dirty="0" smtClean="0">
                <a:latin typeface="Comic Sans MS" pitchFamily="66" charset="0"/>
              </a:rPr>
              <a:t>Reuter’s Counterexample</a:t>
            </a:r>
            <a:endParaRPr lang="en-US" sz="3200" dirty="0">
              <a:latin typeface="Comic Sans MS" pitchFamily="66" charset="0"/>
            </a:endParaRPr>
          </a:p>
        </p:txBody>
      </p:sp>
      <p:sp>
        <p:nvSpPr>
          <p:cNvPr id="34821" name="Text Box 5"/>
          <p:cNvSpPr txBox="1">
            <a:spLocks noChangeArrowheads="1"/>
          </p:cNvSpPr>
          <p:nvPr/>
        </p:nvSpPr>
        <p:spPr bwMode="auto">
          <a:xfrm>
            <a:off x="762000" y="1981200"/>
            <a:ext cx="7315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smtClean="0">
                <a:solidFill>
                  <a:schemeClr val="accent1">
                    <a:lumMod val="50000"/>
                  </a:schemeClr>
                </a:solidFill>
                <a:latin typeface="Comic Sans MS" pitchFamily="66" charset="0"/>
              </a:rPr>
              <a:t>Exercise   </a:t>
            </a:r>
            <a:r>
              <a:rPr lang="en-US" sz="2400" dirty="0" smtClean="0">
                <a:latin typeface="Comic Sans MS" pitchFamily="66" charset="0"/>
              </a:rPr>
              <a:t>This </a:t>
            </a:r>
            <a:r>
              <a:rPr lang="en-US" sz="2400" dirty="0" err="1" smtClean="0">
                <a:latin typeface="Comic Sans MS" pitchFamily="66" charset="0"/>
              </a:rPr>
              <a:t>poset</a:t>
            </a:r>
            <a:r>
              <a:rPr lang="en-US" sz="2400" dirty="0" smtClean="0">
                <a:latin typeface="Comic Sans MS" pitchFamily="66" charset="0"/>
              </a:rPr>
              <a:t> has dimension  4 </a:t>
            </a:r>
            <a:r>
              <a:rPr lang="en-US" sz="2400" dirty="0">
                <a:latin typeface="Comic Sans MS" pitchFamily="66" charset="0"/>
              </a:rPr>
              <a:t> </a:t>
            </a:r>
            <a:r>
              <a:rPr lang="en-US" sz="2400" dirty="0" smtClean="0">
                <a:latin typeface="Comic Sans MS" pitchFamily="66" charset="0"/>
              </a:rPr>
              <a:t>and  (x, y)  is a critical pair whose removal leaves a </a:t>
            </a:r>
            <a:r>
              <a:rPr lang="en-US" sz="2400" dirty="0" err="1" smtClean="0">
                <a:latin typeface="Comic Sans MS" pitchFamily="66" charset="0"/>
              </a:rPr>
              <a:t>subposet</a:t>
            </a:r>
            <a:r>
              <a:rPr lang="en-US" sz="2400" dirty="0" smtClean="0">
                <a:latin typeface="Comic Sans MS" pitchFamily="66" charset="0"/>
              </a:rPr>
              <a:t> of dimension  2.</a:t>
            </a:r>
            <a:endParaRPr lang="en-US" sz="2400" dirty="0">
              <a:solidFill>
                <a:schemeClr val="accent1">
                  <a:lumMod val="50000"/>
                </a:schemeClr>
              </a:solidFill>
              <a:latin typeface="Comic Sans MS" pitchFamily="66"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0400" y="3581400"/>
            <a:ext cx="2167858" cy="2138363"/>
          </a:xfrm>
          <a:prstGeom prst="rect">
            <a:avLst/>
          </a:prstGeom>
        </p:spPr>
      </p:pic>
    </p:spTree>
    <p:extLst>
      <p:ext uri="{BB962C8B-B14F-4D97-AF65-F5344CB8AC3E}">
        <p14:creationId xmlns:p14="http://schemas.microsoft.com/office/powerpoint/2010/main" val="202620823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a:bodyPr>
          <a:lstStyle/>
          <a:p>
            <a:r>
              <a:rPr lang="en-US" sz="3200" dirty="0" smtClean="0">
                <a:latin typeface="Comic Sans MS" pitchFamily="66" charset="0"/>
              </a:rPr>
              <a:t>More General Counterexamples</a:t>
            </a:r>
            <a:endParaRPr lang="en-US" sz="3200" dirty="0">
              <a:latin typeface="Comic Sans MS" pitchFamily="66" charset="0"/>
            </a:endParaRPr>
          </a:p>
        </p:txBody>
      </p:sp>
      <p:sp>
        <p:nvSpPr>
          <p:cNvPr id="34821" name="Text Box 5"/>
          <p:cNvSpPr txBox="1">
            <a:spLocks noChangeArrowheads="1"/>
          </p:cNvSpPr>
          <p:nvPr/>
        </p:nvSpPr>
        <p:spPr bwMode="auto">
          <a:xfrm>
            <a:off x="762000" y="1981200"/>
            <a:ext cx="7315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smtClean="0">
                <a:solidFill>
                  <a:schemeClr val="accent1">
                    <a:lumMod val="50000"/>
                  </a:schemeClr>
                </a:solidFill>
                <a:latin typeface="Comic Sans MS" pitchFamily="66" charset="0"/>
              </a:rPr>
              <a:t>Exercise   </a:t>
            </a:r>
            <a:r>
              <a:rPr lang="en-US" sz="2400" dirty="0" smtClean="0">
                <a:latin typeface="Comic Sans MS" pitchFamily="66" charset="0"/>
              </a:rPr>
              <a:t>For every  </a:t>
            </a:r>
            <a:r>
              <a:rPr lang="en-US" sz="2400" dirty="0">
                <a:latin typeface="Comic Sans MS" pitchFamily="66" charset="0"/>
              </a:rPr>
              <a:t>n  </a:t>
            </a:r>
            <a:r>
              <a:rPr lang="en-US" sz="2400" dirty="0" smtClean="0">
                <a:latin typeface="Comic Sans MS" pitchFamily="66" charset="0"/>
              </a:rPr>
              <a:t>≥  3, this </a:t>
            </a:r>
            <a:r>
              <a:rPr lang="en-US" sz="2400" dirty="0" err="1" smtClean="0">
                <a:latin typeface="Comic Sans MS" pitchFamily="66" charset="0"/>
              </a:rPr>
              <a:t>poset</a:t>
            </a:r>
            <a:r>
              <a:rPr lang="en-US" sz="2400" dirty="0" smtClean="0">
                <a:latin typeface="Comic Sans MS" pitchFamily="66" charset="0"/>
              </a:rPr>
              <a:t> has dimension  n + 2  and  (x, y)  is a critical pair whose removal leaves a </a:t>
            </a:r>
            <a:r>
              <a:rPr lang="en-US" sz="2400" dirty="0" err="1" smtClean="0">
                <a:latin typeface="Comic Sans MS" pitchFamily="66" charset="0"/>
              </a:rPr>
              <a:t>subposet</a:t>
            </a:r>
            <a:r>
              <a:rPr lang="en-US" sz="2400" dirty="0" smtClean="0">
                <a:latin typeface="Comic Sans MS" pitchFamily="66" charset="0"/>
              </a:rPr>
              <a:t> of dimension  n.</a:t>
            </a:r>
            <a:endParaRPr lang="en-US" sz="2400" dirty="0">
              <a:solidFill>
                <a:schemeClr val="accent1">
                  <a:lumMod val="50000"/>
                </a:schemeClr>
              </a:solidFill>
              <a:latin typeface="Comic Sans MS" pitchFamily="66"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1057" y="3505200"/>
            <a:ext cx="4495800" cy="2937687"/>
          </a:xfrm>
          <a:prstGeom prst="rect">
            <a:avLst/>
          </a:prstGeom>
        </p:spPr>
      </p:pic>
    </p:spTree>
    <p:extLst>
      <p:ext uri="{BB962C8B-B14F-4D97-AF65-F5344CB8AC3E}">
        <p14:creationId xmlns:p14="http://schemas.microsoft.com/office/powerpoint/2010/main" val="121705049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28600" y="228600"/>
            <a:ext cx="8610600" cy="990600"/>
          </a:xfrm>
        </p:spPr>
        <p:txBody>
          <a:bodyPr>
            <a:normAutofit/>
          </a:bodyPr>
          <a:lstStyle/>
          <a:p>
            <a:r>
              <a:rPr lang="en-US" sz="3200" dirty="0" smtClean="0">
                <a:latin typeface="Comic Sans MS" pitchFamily="66" charset="0"/>
              </a:rPr>
              <a:t>Removable Pair Conjecture – Strong Forms</a:t>
            </a:r>
            <a:endParaRPr lang="en-US" sz="3200" dirty="0">
              <a:latin typeface="Comic Sans MS" pitchFamily="66" charset="0"/>
            </a:endParaRPr>
          </a:p>
        </p:txBody>
      </p:sp>
      <p:sp>
        <p:nvSpPr>
          <p:cNvPr id="34821" name="Text Box 5"/>
          <p:cNvSpPr txBox="1">
            <a:spLocks noChangeArrowheads="1"/>
          </p:cNvSpPr>
          <p:nvPr/>
        </p:nvSpPr>
        <p:spPr bwMode="auto">
          <a:xfrm>
            <a:off x="762000" y="2133600"/>
            <a:ext cx="731520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a:solidFill>
                  <a:schemeClr val="accent1">
                    <a:lumMod val="50000"/>
                  </a:schemeClr>
                </a:solidFill>
                <a:latin typeface="Comic Sans MS" pitchFamily="66" charset="0"/>
              </a:rPr>
              <a:t>Conjecture   </a:t>
            </a:r>
            <a:r>
              <a:rPr lang="en-US" sz="2400" dirty="0" smtClean="0">
                <a:latin typeface="Comic Sans MS" pitchFamily="66" charset="0"/>
              </a:rPr>
              <a:t>If  </a:t>
            </a:r>
            <a:r>
              <a:rPr lang="en-US" sz="2400" dirty="0">
                <a:latin typeface="Comic Sans MS" pitchFamily="66" charset="0"/>
              </a:rPr>
              <a:t>|P| ≥  3,  then </a:t>
            </a:r>
            <a:r>
              <a:rPr lang="en-US" sz="2400" dirty="0" smtClean="0">
                <a:latin typeface="Comic Sans MS" pitchFamily="66" charset="0"/>
              </a:rPr>
              <a:t>for every  x, there exists some  y  distinct from  x  </a:t>
            </a:r>
            <a:r>
              <a:rPr lang="en-US" sz="2400" dirty="0">
                <a:latin typeface="Comic Sans MS" pitchFamily="66" charset="0"/>
              </a:rPr>
              <a:t>such that</a:t>
            </a:r>
          </a:p>
          <a:p>
            <a:pPr>
              <a:spcBef>
                <a:spcPct val="50000"/>
              </a:spcBef>
            </a:pPr>
            <a:r>
              <a:rPr lang="en-US" sz="2400" dirty="0">
                <a:latin typeface="Comic Sans MS" pitchFamily="66" charset="0"/>
              </a:rPr>
              <a:t>           dim(P)  ≤  1 + dim(P – x – y). </a:t>
            </a:r>
          </a:p>
          <a:p>
            <a:pPr>
              <a:spcBef>
                <a:spcPct val="50000"/>
              </a:spcBef>
            </a:pPr>
            <a:r>
              <a:rPr lang="en-US" sz="2400" dirty="0">
                <a:solidFill>
                  <a:schemeClr val="accent1">
                    <a:lumMod val="50000"/>
                  </a:schemeClr>
                </a:solidFill>
                <a:latin typeface="Comic Sans MS" pitchFamily="66" charset="0"/>
              </a:rPr>
              <a:t>Conjecture   </a:t>
            </a:r>
            <a:r>
              <a:rPr lang="en-US" sz="2400" dirty="0">
                <a:latin typeface="Comic Sans MS" pitchFamily="66" charset="0"/>
              </a:rPr>
              <a:t>If  |P| ≥  3,  then </a:t>
            </a:r>
            <a:r>
              <a:rPr lang="en-US" sz="2400" dirty="0" smtClean="0">
                <a:latin typeface="Comic Sans MS" pitchFamily="66" charset="0"/>
              </a:rPr>
              <a:t>there is some critical pair  (x, y)  in  P </a:t>
            </a:r>
            <a:r>
              <a:rPr lang="en-US" sz="2400" dirty="0">
                <a:latin typeface="Comic Sans MS" pitchFamily="66" charset="0"/>
              </a:rPr>
              <a:t> </a:t>
            </a:r>
            <a:r>
              <a:rPr lang="en-US" sz="2400" dirty="0" smtClean="0">
                <a:latin typeface="Comic Sans MS" pitchFamily="66" charset="0"/>
              </a:rPr>
              <a:t>such </a:t>
            </a:r>
            <a:r>
              <a:rPr lang="en-US" sz="2400" dirty="0">
                <a:latin typeface="Comic Sans MS" pitchFamily="66" charset="0"/>
              </a:rPr>
              <a:t>that</a:t>
            </a:r>
          </a:p>
          <a:p>
            <a:pPr>
              <a:spcBef>
                <a:spcPct val="50000"/>
              </a:spcBef>
            </a:pPr>
            <a:r>
              <a:rPr lang="en-US" sz="2400" dirty="0">
                <a:latin typeface="Comic Sans MS" pitchFamily="66" charset="0"/>
              </a:rPr>
              <a:t>           dim(P)  ≤  1 + dim(P – x – y). </a:t>
            </a:r>
          </a:p>
          <a:p>
            <a:pPr>
              <a:spcBef>
                <a:spcPct val="50000"/>
              </a:spcBef>
            </a:pPr>
            <a:endParaRPr lang="en-US" sz="2400" dirty="0">
              <a:solidFill>
                <a:schemeClr val="accent1">
                  <a:lumMod val="50000"/>
                </a:schemeClr>
              </a:solidFill>
              <a:latin typeface="Comic Sans MS" pitchFamily="66" charset="0"/>
            </a:endParaRPr>
          </a:p>
        </p:txBody>
      </p:sp>
    </p:spTree>
    <p:extLst>
      <p:ext uri="{BB962C8B-B14F-4D97-AF65-F5344CB8AC3E}">
        <p14:creationId xmlns:p14="http://schemas.microsoft.com/office/powerpoint/2010/main" val="26526069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normAutofit/>
          </a:bodyPr>
          <a:lstStyle/>
          <a:p>
            <a:r>
              <a:rPr lang="en-US" sz="3200" dirty="0">
                <a:latin typeface="Comic Sans MS" pitchFamily="66" charset="0"/>
              </a:rPr>
              <a:t>Notation and Terminology</a:t>
            </a:r>
          </a:p>
        </p:txBody>
      </p:sp>
      <p:sp>
        <p:nvSpPr>
          <p:cNvPr id="61443" name="Rectangle 3"/>
          <p:cNvSpPr>
            <a:spLocks noGrp="1" noChangeArrowheads="1"/>
          </p:cNvSpPr>
          <p:nvPr>
            <p:ph type="body" idx="1"/>
          </p:nvPr>
        </p:nvSpPr>
        <p:spPr>
          <a:xfrm>
            <a:off x="228600" y="1905000"/>
            <a:ext cx="8686800" cy="4191000"/>
          </a:xfrm>
        </p:spPr>
        <p:txBody>
          <a:bodyPr>
            <a:noAutofit/>
          </a:bodyPr>
          <a:lstStyle/>
          <a:p>
            <a:pPr marL="0" indent="0">
              <a:lnSpc>
                <a:spcPct val="90000"/>
              </a:lnSpc>
              <a:buNone/>
            </a:pPr>
            <a:r>
              <a:rPr lang="en-US" sz="2400" dirty="0">
                <a:latin typeface="Comic Sans MS" pitchFamily="66" charset="0"/>
              </a:rPr>
              <a:t>Distinct points  x  and  y  are </a:t>
            </a:r>
            <a:r>
              <a:rPr lang="en-US" sz="2400" dirty="0">
                <a:solidFill>
                  <a:schemeClr val="accent1">
                    <a:lumMod val="50000"/>
                  </a:schemeClr>
                </a:solidFill>
                <a:latin typeface="Comic Sans MS" pitchFamily="66" charset="0"/>
              </a:rPr>
              <a:t>comparable</a:t>
            </a:r>
            <a:r>
              <a:rPr lang="en-US" sz="2400" dirty="0">
                <a:latin typeface="Comic Sans MS" pitchFamily="66" charset="0"/>
              </a:rPr>
              <a:t> if either  x  ≤  y  in  P  or  y  ≤  x</a:t>
            </a:r>
            <a:r>
              <a:rPr lang="en-US" sz="2400" i="1" dirty="0">
                <a:latin typeface="Comic Sans MS" pitchFamily="66" charset="0"/>
              </a:rPr>
              <a:t>  </a:t>
            </a:r>
            <a:r>
              <a:rPr lang="en-US" sz="2400" dirty="0">
                <a:latin typeface="Comic Sans MS" pitchFamily="66" charset="0"/>
              </a:rPr>
              <a:t>in  P.  Else they are </a:t>
            </a:r>
            <a:r>
              <a:rPr lang="en-US" sz="2400" dirty="0">
                <a:solidFill>
                  <a:schemeClr val="accent1">
                    <a:lumMod val="50000"/>
                  </a:schemeClr>
                </a:solidFill>
                <a:latin typeface="Comic Sans MS" pitchFamily="66" charset="0"/>
              </a:rPr>
              <a:t>incomparable</a:t>
            </a:r>
            <a:r>
              <a:rPr lang="en-US" sz="2400" dirty="0">
                <a:latin typeface="Comic Sans MS" pitchFamily="66" charset="0"/>
              </a:rPr>
              <a:t>.</a:t>
            </a:r>
          </a:p>
          <a:p>
            <a:pPr marL="0" indent="0">
              <a:lnSpc>
                <a:spcPct val="90000"/>
              </a:lnSpc>
              <a:buNone/>
            </a:pPr>
            <a:endParaRPr lang="en-US" sz="2400" dirty="0" smtClean="0">
              <a:latin typeface="Comic Sans MS" pitchFamily="66" charset="0"/>
            </a:endParaRPr>
          </a:p>
          <a:p>
            <a:pPr marL="0" indent="0">
              <a:lnSpc>
                <a:spcPct val="90000"/>
              </a:lnSpc>
              <a:buNone/>
            </a:pPr>
            <a:r>
              <a:rPr lang="en-US" sz="2400" dirty="0" smtClean="0">
                <a:latin typeface="Comic Sans MS" pitchFamily="66" charset="0"/>
              </a:rPr>
              <a:t>y  </a:t>
            </a:r>
            <a:r>
              <a:rPr lang="en-US" sz="2400" dirty="0">
                <a:solidFill>
                  <a:schemeClr val="accent1">
                    <a:lumMod val="50000"/>
                  </a:schemeClr>
                </a:solidFill>
                <a:latin typeface="Comic Sans MS" pitchFamily="66" charset="0"/>
              </a:rPr>
              <a:t>covers</a:t>
            </a:r>
            <a:r>
              <a:rPr lang="en-US" sz="2400" dirty="0">
                <a:latin typeface="Comic Sans MS" pitchFamily="66" charset="0"/>
              </a:rPr>
              <a:t>  x  when  x &lt; y  in  P  and there is no  z  with  x &lt; z &lt; y  in  P.   When  y  covers  x, we also say  x  is </a:t>
            </a:r>
            <a:r>
              <a:rPr lang="en-US" sz="2400" dirty="0">
                <a:solidFill>
                  <a:schemeClr val="accent1">
                    <a:lumMod val="50000"/>
                  </a:schemeClr>
                </a:solidFill>
                <a:latin typeface="Comic Sans MS" pitchFamily="66" charset="0"/>
              </a:rPr>
              <a:t>covered</a:t>
            </a:r>
            <a:r>
              <a:rPr lang="en-US" sz="2400" dirty="0">
                <a:latin typeface="Comic Sans MS" pitchFamily="66" charset="0"/>
              </a:rPr>
              <a:t> by  y.</a:t>
            </a:r>
          </a:p>
          <a:p>
            <a:pPr marL="0" indent="0">
              <a:lnSpc>
                <a:spcPct val="90000"/>
              </a:lnSpc>
              <a:buNone/>
            </a:pPr>
            <a:endParaRPr lang="en-US" sz="2400" dirty="0" smtClean="0">
              <a:latin typeface="Comic Sans MS" pitchFamily="66" charset="0"/>
            </a:endParaRPr>
          </a:p>
          <a:p>
            <a:pPr marL="0" indent="0">
              <a:lnSpc>
                <a:spcPct val="90000"/>
              </a:lnSpc>
              <a:buNone/>
            </a:pPr>
            <a:r>
              <a:rPr lang="en-US" sz="2400" dirty="0" smtClean="0">
                <a:latin typeface="Comic Sans MS" pitchFamily="66" charset="0"/>
              </a:rPr>
              <a:t>x  </a:t>
            </a:r>
            <a:r>
              <a:rPr lang="en-US" sz="2400" dirty="0">
                <a:latin typeface="Comic Sans MS" pitchFamily="66" charset="0"/>
              </a:rPr>
              <a:t>is a </a:t>
            </a:r>
            <a:r>
              <a:rPr lang="en-US" sz="2400" dirty="0">
                <a:solidFill>
                  <a:schemeClr val="accent1">
                    <a:lumMod val="50000"/>
                  </a:schemeClr>
                </a:solidFill>
                <a:latin typeface="Comic Sans MS" pitchFamily="66" charset="0"/>
              </a:rPr>
              <a:t>minimal</a:t>
            </a:r>
            <a:r>
              <a:rPr lang="en-US" sz="2400" dirty="0">
                <a:latin typeface="Comic Sans MS" pitchFamily="66" charset="0"/>
              </a:rPr>
              <a:t> point when there is no  y  with  x  &lt;  y  in  P.</a:t>
            </a:r>
          </a:p>
          <a:p>
            <a:pPr marL="0" indent="0">
              <a:lnSpc>
                <a:spcPct val="90000"/>
              </a:lnSpc>
              <a:buNone/>
            </a:pPr>
            <a:endParaRPr lang="en-US" sz="2400" dirty="0" smtClean="0">
              <a:latin typeface="Comic Sans MS" pitchFamily="66" charset="0"/>
            </a:endParaRPr>
          </a:p>
          <a:p>
            <a:pPr marL="0" indent="0">
              <a:lnSpc>
                <a:spcPct val="90000"/>
              </a:lnSpc>
              <a:buNone/>
            </a:pPr>
            <a:r>
              <a:rPr lang="en-US" sz="2400" dirty="0" smtClean="0">
                <a:latin typeface="Comic Sans MS" pitchFamily="66" charset="0"/>
              </a:rPr>
              <a:t>x  </a:t>
            </a:r>
            <a:r>
              <a:rPr lang="en-US" sz="2400" dirty="0">
                <a:latin typeface="Comic Sans MS" pitchFamily="66" charset="0"/>
              </a:rPr>
              <a:t>is a </a:t>
            </a:r>
            <a:r>
              <a:rPr lang="en-US" sz="2400" dirty="0">
                <a:solidFill>
                  <a:schemeClr val="accent1">
                    <a:lumMod val="50000"/>
                  </a:schemeClr>
                </a:solidFill>
                <a:latin typeface="Comic Sans MS" pitchFamily="66" charset="0"/>
              </a:rPr>
              <a:t>maximal</a:t>
            </a:r>
            <a:r>
              <a:rPr lang="en-US" sz="2400" dirty="0">
                <a:latin typeface="Comic Sans MS" pitchFamily="66" charset="0"/>
              </a:rPr>
              <a:t> point when there is no  y  with  x  &gt;  y  in  P.</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normAutofit/>
          </a:bodyPr>
          <a:lstStyle/>
          <a:p>
            <a:r>
              <a:rPr lang="en-US" sz="3200" dirty="0">
                <a:latin typeface="Comic Sans MS" pitchFamily="66" charset="0"/>
              </a:rPr>
              <a:t>A Concrete Example</a:t>
            </a:r>
          </a:p>
        </p:txBody>
      </p:sp>
      <p:sp>
        <p:nvSpPr>
          <p:cNvPr id="62467" name="Rectangle 3"/>
          <p:cNvSpPr>
            <a:spLocks noGrp="1" noChangeArrowheads="1"/>
          </p:cNvSpPr>
          <p:nvPr>
            <p:ph type="body" idx="1"/>
          </p:nvPr>
        </p:nvSpPr>
        <p:spPr>
          <a:xfrm>
            <a:off x="609600" y="2286000"/>
            <a:ext cx="8153400" cy="4419600"/>
          </a:xfrm>
        </p:spPr>
        <p:txBody>
          <a:bodyPr>
            <a:normAutofit/>
          </a:bodyPr>
          <a:lstStyle/>
          <a:p>
            <a:pPr marL="0" indent="0">
              <a:buNone/>
            </a:pPr>
            <a:r>
              <a:rPr lang="en-US" sz="2400" dirty="0" smtClean="0">
                <a:solidFill>
                  <a:schemeClr val="accent1">
                    <a:lumMod val="50000"/>
                  </a:schemeClr>
                </a:solidFill>
                <a:latin typeface="Comic Sans MS" pitchFamily="66" charset="0"/>
              </a:rPr>
              <a:t>Example</a:t>
            </a:r>
            <a:r>
              <a:rPr lang="en-US" sz="2400" dirty="0" smtClean="0">
                <a:latin typeface="Comic Sans MS" pitchFamily="66" charset="0"/>
              </a:rPr>
              <a:t>  Let  </a:t>
            </a:r>
            <a:r>
              <a:rPr lang="en-US" sz="2400" dirty="0">
                <a:latin typeface="Comic Sans MS" pitchFamily="66" charset="0"/>
              </a:rPr>
              <a:t>X = {1,2,3,4,5,6} and P = {(1,1),(2,2),(3,3), (4,4), (5,5), (6,6), (6,1), (6,4), (1,4), (6,5), (3,4), (6,2)}.</a:t>
            </a:r>
          </a:p>
          <a:p>
            <a:pPr marL="0" indent="0">
              <a:buNone/>
            </a:pPr>
            <a:r>
              <a:rPr lang="en-US" sz="2400" dirty="0">
                <a:latin typeface="Comic Sans MS" pitchFamily="66" charset="0"/>
              </a:rPr>
              <a:t>Then  </a:t>
            </a:r>
            <a:endParaRPr lang="en-US" sz="2400" dirty="0" smtClean="0">
              <a:latin typeface="Comic Sans MS" pitchFamily="66" charset="0"/>
            </a:endParaRPr>
          </a:p>
          <a:p>
            <a:pPr marL="320040" lvl="1" indent="0">
              <a:buNone/>
            </a:pPr>
            <a:r>
              <a:rPr lang="en-US" sz="2400" dirty="0" smtClean="0">
                <a:latin typeface="Comic Sans MS" pitchFamily="66" charset="0"/>
              </a:rPr>
              <a:t>6  </a:t>
            </a:r>
            <a:r>
              <a:rPr lang="en-US" sz="2400" dirty="0">
                <a:latin typeface="Comic Sans MS" pitchFamily="66" charset="0"/>
              </a:rPr>
              <a:t>and  3  are minimal elements.</a:t>
            </a:r>
          </a:p>
          <a:p>
            <a:pPr marL="320040" lvl="1" indent="0">
              <a:buNone/>
            </a:pPr>
            <a:r>
              <a:rPr lang="en-US" sz="2400" dirty="0">
                <a:latin typeface="Comic Sans MS" pitchFamily="66" charset="0"/>
              </a:rPr>
              <a:t>2, 4  and  5  are maximal elements.</a:t>
            </a:r>
          </a:p>
          <a:p>
            <a:pPr marL="320040" lvl="1" indent="0">
              <a:buNone/>
            </a:pPr>
            <a:r>
              <a:rPr lang="en-US" sz="2400" dirty="0">
                <a:latin typeface="Comic Sans MS" pitchFamily="66" charset="0"/>
              </a:rPr>
              <a:t>4  is comparable to  6.</a:t>
            </a:r>
          </a:p>
          <a:p>
            <a:pPr marL="320040" lvl="1" indent="0">
              <a:buNone/>
            </a:pPr>
            <a:r>
              <a:rPr lang="en-US" sz="2400" dirty="0">
                <a:latin typeface="Comic Sans MS" pitchFamily="66" charset="0"/>
              </a:rPr>
              <a:t>2  is incomparable to  3.</a:t>
            </a:r>
          </a:p>
          <a:p>
            <a:pPr marL="320040" lvl="1" indent="0">
              <a:buNone/>
            </a:pPr>
            <a:r>
              <a:rPr lang="en-US" sz="2400" dirty="0">
                <a:latin typeface="Comic Sans MS" pitchFamily="66" charset="0"/>
              </a:rPr>
              <a:t>1  covers  6  and  3  is covered by  5.</a:t>
            </a:r>
          </a:p>
          <a:p>
            <a:pPr marL="320040" lvl="1" indent="0">
              <a:buNone/>
            </a:pPr>
            <a:r>
              <a:rPr lang="en-US" sz="2400" dirty="0">
                <a:latin typeface="Comic Sans MS" pitchFamily="66" charset="0"/>
              </a:rPr>
              <a:t>4  &gt;  6  but  4  does not cover  6, since  6 &lt; 1 &lt; 4.</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326570" y="228600"/>
            <a:ext cx="8817429" cy="990600"/>
          </a:xfrm>
        </p:spPr>
        <p:txBody>
          <a:bodyPr>
            <a:normAutofit/>
          </a:bodyPr>
          <a:lstStyle/>
          <a:p>
            <a:r>
              <a:rPr lang="en-US" sz="3200" dirty="0">
                <a:latin typeface="Comic Sans MS" pitchFamily="66" charset="0"/>
              </a:rPr>
              <a:t>Cover Graphs </a:t>
            </a:r>
            <a:r>
              <a:rPr lang="en-US" sz="3200" dirty="0" smtClean="0">
                <a:latin typeface="Comic Sans MS" pitchFamily="66" charset="0"/>
              </a:rPr>
              <a:t>and Comparability </a:t>
            </a:r>
            <a:r>
              <a:rPr lang="en-US" sz="3200" dirty="0">
                <a:latin typeface="Comic Sans MS" pitchFamily="66" charset="0"/>
              </a:rPr>
              <a:t>Graphs</a:t>
            </a:r>
          </a:p>
        </p:txBody>
      </p:sp>
      <p:sp>
        <p:nvSpPr>
          <p:cNvPr id="64515" name="Text Box 3"/>
          <p:cNvSpPr txBox="1">
            <a:spLocks noChangeArrowheads="1"/>
          </p:cNvSpPr>
          <p:nvPr/>
        </p:nvSpPr>
        <p:spPr bwMode="auto">
          <a:xfrm>
            <a:off x="304800" y="1600200"/>
            <a:ext cx="838200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buClr>
                <a:schemeClr val="accent2"/>
              </a:buClr>
              <a:buFont typeface="Wingdings" pitchFamily="2" charset="2"/>
              <a:buNone/>
            </a:pPr>
            <a:r>
              <a:rPr lang="en-US" sz="2400" dirty="0">
                <a:latin typeface="Comic Sans MS" pitchFamily="66" charset="0"/>
              </a:rPr>
              <a:t>There are two graphs associated with a </a:t>
            </a:r>
            <a:r>
              <a:rPr lang="en-US" sz="2400" dirty="0" err="1">
                <a:latin typeface="Comic Sans MS" pitchFamily="66" charset="0"/>
              </a:rPr>
              <a:t>poset</a:t>
            </a:r>
            <a:r>
              <a:rPr lang="en-US" sz="2400" dirty="0">
                <a:latin typeface="Comic Sans MS" pitchFamily="66" charset="0"/>
              </a:rPr>
              <a:t>  P in natural way.  Both have as their vertex set the set of elements of  P.  The </a:t>
            </a:r>
            <a:r>
              <a:rPr lang="en-US" sz="2400" dirty="0">
                <a:solidFill>
                  <a:schemeClr val="accent1">
                    <a:lumMod val="50000"/>
                  </a:schemeClr>
                </a:solidFill>
                <a:latin typeface="Comic Sans MS" pitchFamily="66" charset="0"/>
              </a:rPr>
              <a:t>cover</a:t>
            </a:r>
            <a:r>
              <a:rPr lang="en-US" sz="2400" dirty="0">
                <a:latin typeface="Comic Sans MS" pitchFamily="66" charset="0"/>
              </a:rPr>
              <a:t> graph  </a:t>
            </a:r>
            <a:r>
              <a:rPr lang="en-US" sz="2400" dirty="0" err="1">
                <a:latin typeface="Comic Sans MS" pitchFamily="66" charset="0"/>
              </a:rPr>
              <a:t>cov</a:t>
            </a:r>
            <a:r>
              <a:rPr lang="en-US" sz="2400" dirty="0">
                <a:latin typeface="Comic Sans MS" pitchFamily="66" charset="0"/>
              </a:rPr>
              <a:t>(P)  has an edge  </a:t>
            </a:r>
            <a:r>
              <a:rPr lang="en-US" sz="2400" dirty="0" err="1">
                <a:latin typeface="Comic Sans MS" pitchFamily="66" charset="0"/>
              </a:rPr>
              <a:t>xy</a:t>
            </a:r>
            <a:r>
              <a:rPr lang="en-US" sz="2400" dirty="0">
                <a:latin typeface="Comic Sans MS" pitchFamily="66" charset="0"/>
              </a:rPr>
              <a:t>  when  x  is covered by  y  in  P.  The </a:t>
            </a:r>
            <a:r>
              <a:rPr lang="en-US" sz="2400" dirty="0">
                <a:solidFill>
                  <a:schemeClr val="accent1">
                    <a:lumMod val="50000"/>
                  </a:schemeClr>
                </a:solidFill>
                <a:latin typeface="Comic Sans MS" pitchFamily="66" charset="0"/>
              </a:rPr>
              <a:t>comparability</a:t>
            </a:r>
            <a:r>
              <a:rPr lang="en-US" sz="2400" dirty="0">
                <a:solidFill>
                  <a:srgbClr val="009900"/>
                </a:solidFill>
                <a:latin typeface="Comic Sans MS" pitchFamily="66" charset="0"/>
              </a:rPr>
              <a:t> </a:t>
            </a:r>
            <a:r>
              <a:rPr lang="en-US" sz="2400" dirty="0">
                <a:latin typeface="Comic Sans MS" pitchFamily="66" charset="0"/>
              </a:rPr>
              <a:t>graph  comp(P) has an edge  </a:t>
            </a:r>
            <a:r>
              <a:rPr lang="en-US" sz="2400" dirty="0" err="1">
                <a:latin typeface="Comic Sans MS" pitchFamily="66" charset="0"/>
              </a:rPr>
              <a:t>xy</a:t>
            </a:r>
            <a:r>
              <a:rPr lang="en-US" sz="2400" dirty="0">
                <a:latin typeface="Comic Sans MS" pitchFamily="66" charset="0"/>
              </a:rPr>
              <a:t>  when either  x &lt; y  in  P  or  y &lt; x  in  P.</a:t>
            </a:r>
          </a:p>
          <a:p>
            <a:pPr eaLnBrk="0" hangingPunct="0">
              <a:spcBef>
                <a:spcPct val="50000"/>
              </a:spcBef>
            </a:pPr>
            <a:endParaRPr lang="en-US" sz="2400" dirty="0">
              <a:latin typeface="Berlin Sans FB" pitchFamily="34" charset="0"/>
            </a:endParaRPr>
          </a:p>
        </p:txBody>
      </p:sp>
      <p:sp>
        <p:nvSpPr>
          <p:cNvPr id="64516" name="Text Box 4"/>
          <p:cNvSpPr txBox="1">
            <a:spLocks noChangeArrowheads="1"/>
          </p:cNvSpPr>
          <p:nvPr/>
        </p:nvSpPr>
        <p:spPr bwMode="auto">
          <a:xfrm>
            <a:off x="838200" y="5410200"/>
            <a:ext cx="7696200"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buClr>
                <a:schemeClr val="accent2"/>
              </a:buClr>
              <a:buFont typeface="Wingdings" pitchFamily="2" charset="2"/>
              <a:buNone/>
            </a:pPr>
            <a:r>
              <a:rPr lang="en-US" sz="2400" dirty="0">
                <a:latin typeface="Comic Sans MS" pitchFamily="66" charset="0"/>
              </a:rPr>
              <a:t>X = {1,2,3,4,5,6} and P = {(1,1),(2,2),(3,3), (4,4), (5,5), (6,6), (6,1), (6,4), (1,4), (6,5), (3,4), (6,2)}.</a:t>
            </a:r>
          </a:p>
          <a:p>
            <a:pPr eaLnBrk="0" hangingPunct="0">
              <a:spcBef>
                <a:spcPct val="50000"/>
              </a:spcBef>
            </a:pPr>
            <a:endParaRPr lang="en-US" sz="2000" dirty="0">
              <a:latin typeface="Comic Sans MS" pitchFamily="66" charset="0"/>
            </a:endParaRPr>
          </a:p>
        </p:txBody>
      </p:sp>
      <p:pic>
        <p:nvPicPr>
          <p:cNvPr id="64517" name="Picture 5" descr="3012-fig28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3505200"/>
            <a:ext cx="3148013" cy="16637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normAutofit/>
          </a:bodyPr>
          <a:lstStyle/>
          <a:p>
            <a:r>
              <a:rPr lang="en-US" sz="3200" dirty="0">
                <a:latin typeface="Comic Sans MS" pitchFamily="66" charset="0"/>
              </a:rPr>
              <a:t>Diagrams of </a:t>
            </a:r>
            <a:r>
              <a:rPr lang="en-US" sz="3200" dirty="0" err="1">
                <a:latin typeface="Comic Sans MS" pitchFamily="66" charset="0"/>
              </a:rPr>
              <a:t>Posets</a:t>
            </a:r>
            <a:endParaRPr lang="en-US" sz="3200" dirty="0">
              <a:latin typeface="Comic Sans MS" pitchFamily="66" charset="0"/>
            </a:endParaRPr>
          </a:p>
        </p:txBody>
      </p:sp>
      <p:sp>
        <p:nvSpPr>
          <p:cNvPr id="65539" name="Text Box 3"/>
          <p:cNvSpPr txBox="1">
            <a:spLocks noChangeArrowheads="1"/>
          </p:cNvSpPr>
          <p:nvPr/>
        </p:nvSpPr>
        <p:spPr bwMode="auto">
          <a:xfrm>
            <a:off x="533400" y="1600200"/>
            <a:ext cx="8077200"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buClr>
                <a:schemeClr val="accent2"/>
              </a:buClr>
              <a:buFont typeface="Wingdings" pitchFamily="2" charset="2"/>
              <a:buNone/>
            </a:pPr>
            <a:r>
              <a:rPr lang="en-US" sz="2400" dirty="0">
                <a:latin typeface="Comic Sans MS" pitchFamily="66" charset="0"/>
              </a:rPr>
              <a:t>A drawing (usually with straight lines for edges) of the cover graph of a </a:t>
            </a:r>
            <a:r>
              <a:rPr lang="en-US" sz="2400" dirty="0" err="1">
                <a:latin typeface="Comic Sans MS" pitchFamily="66" charset="0"/>
              </a:rPr>
              <a:t>poset</a:t>
            </a:r>
            <a:r>
              <a:rPr lang="en-US" sz="2400" dirty="0">
                <a:latin typeface="Comic Sans MS" pitchFamily="66" charset="0"/>
              </a:rPr>
              <a:t>  P  is called a </a:t>
            </a:r>
            <a:r>
              <a:rPr lang="en-US" sz="2400" dirty="0" err="1">
                <a:solidFill>
                  <a:schemeClr val="accent1">
                    <a:lumMod val="50000"/>
                  </a:schemeClr>
                </a:solidFill>
                <a:latin typeface="Comic Sans MS" pitchFamily="66" charset="0"/>
              </a:rPr>
              <a:t>poset</a:t>
            </a:r>
            <a:r>
              <a:rPr lang="en-US" sz="2400" dirty="0">
                <a:solidFill>
                  <a:schemeClr val="accent1">
                    <a:lumMod val="50000"/>
                  </a:schemeClr>
                </a:solidFill>
                <a:latin typeface="Comic Sans MS" pitchFamily="66" charset="0"/>
              </a:rPr>
              <a:t> diagram </a:t>
            </a:r>
            <a:r>
              <a:rPr lang="en-US" sz="2400" dirty="0">
                <a:latin typeface="Comic Sans MS" pitchFamily="66" charset="0"/>
              </a:rPr>
              <a:t>(or just a </a:t>
            </a:r>
            <a:r>
              <a:rPr lang="en-US" sz="2400" dirty="0">
                <a:solidFill>
                  <a:schemeClr val="accent1">
                    <a:lumMod val="50000"/>
                  </a:schemeClr>
                </a:solidFill>
                <a:latin typeface="Comic Sans MS" pitchFamily="66" charset="0"/>
              </a:rPr>
              <a:t>diagram</a:t>
            </a:r>
            <a:r>
              <a:rPr lang="en-US" sz="2400" dirty="0">
                <a:latin typeface="Comic Sans MS" pitchFamily="66" charset="0"/>
              </a:rPr>
              <a:t>) for  P  when the vertical height of  y  in the plane is higher than the vertical height of  x  in the plane whenever  y  covers  x  in  P.</a:t>
            </a:r>
          </a:p>
          <a:p>
            <a:pPr eaLnBrk="0" hangingPunct="0">
              <a:spcBef>
                <a:spcPct val="50000"/>
              </a:spcBef>
            </a:pPr>
            <a:endParaRPr lang="en-US" sz="2400" dirty="0">
              <a:latin typeface="Berlin Sans FB" pitchFamily="34" charset="0"/>
            </a:endParaRPr>
          </a:p>
        </p:txBody>
      </p:sp>
      <p:sp>
        <p:nvSpPr>
          <p:cNvPr id="65540" name="Text Box 4"/>
          <p:cNvSpPr txBox="1">
            <a:spLocks noChangeArrowheads="1"/>
          </p:cNvSpPr>
          <p:nvPr/>
        </p:nvSpPr>
        <p:spPr bwMode="auto">
          <a:xfrm>
            <a:off x="762000" y="5638800"/>
            <a:ext cx="81534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20000"/>
              </a:spcBef>
              <a:buClr>
                <a:schemeClr val="accent2"/>
              </a:buClr>
              <a:buFont typeface="Wingdings" pitchFamily="2" charset="2"/>
              <a:buNone/>
            </a:pPr>
            <a:r>
              <a:rPr lang="en-US" sz="2400" dirty="0">
                <a:latin typeface="Comic Sans MS" pitchFamily="66" charset="0"/>
              </a:rPr>
              <a:t>X = {1,2,3,4,5,6} and P = {(1,1),(2,2),(3,3), (4,4), (5,5), (6,6), (6,1), (6,4), (1,4), (6,5), (3,4), (6,2)}.</a:t>
            </a:r>
          </a:p>
          <a:p>
            <a:pPr eaLnBrk="0" hangingPunct="0">
              <a:spcBef>
                <a:spcPct val="50000"/>
              </a:spcBef>
            </a:pPr>
            <a:endParaRPr lang="en-US" sz="2400" dirty="0">
              <a:latin typeface="Comic Sans MS" pitchFamily="66" charset="0"/>
            </a:endParaRPr>
          </a:p>
        </p:txBody>
      </p:sp>
      <p:pic>
        <p:nvPicPr>
          <p:cNvPr id="65541" name="Picture 5" descr="3012-fig28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3505200"/>
            <a:ext cx="3538538" cy="1981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934</TotalTime>
  <Words>4542</Words>
  <Application>Microsoft Office PowerPoint</Application>
  <PresentationFormat>On-screen Show (4:3)</PresentationFormat>
  <Paragraphs>221</Paragraphs>
  <Slides>58</Slides>
  <Notes>2</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Median</vt:lpstr>
      <vt:lpstr>Krakow, Summer 2011</vt:lpstr>
      <vt:lpstr>Formal Definition and Examples</vt:lpstr>
      <vt:lpstr>Natural Examples of Posets</vt:lpstr>
      <vt:lpstr>Alternative Notation</vt:lpstr>
      <vt:lpstr>Symbols for Partial Orders</vt:lpstr>
      <vt:lpstr>Notation and Terminology</vt:lpstr>
      <vt:lpstr>A Concrete Example</vt:lpstr>
      <vt:lpstr>Cover Graphs and Comparability Graphs</vt:lpstr>
      <vt:lpstr>Diagrams of Posets</vt:lpstr>
      <vt:lpstr>Chains in a Poset</vt:lpstr>
      <vt:lpstr>Maximal and Maximum Chains</vt:lpstr>
      <vt:lpstr>Dual Dilworth – A Folklore Theorem</vt:lpstr>
      <vt:lpstr>Proof of Dual Dilworth</vt:lpstr>
      <vt:lpstr>Antichains in a Poset</vt:lpstr>
      <vt:lpstr>Maximal and Maximum Antichains</vt:lpstr>
      <vt:lpstr>Dilworth’s Theorem (1950)</vt:lpstr>
      <vt:lpstr>The Proof of Dilworth’s Theorem (1)</vt:lpstr>
      <vt:lpstr>The Proof of Dilworth’s Theorem (2)</vt:lpstr>
      <vt:lpstr>The Proof of Dilworth’s Theorem (3)</vt:lpstr>
      <vt:lpstr>Algorithmic Approach - Fulkerson</vt:lpstr>
      <vt:lpstr>Chain Partition and Width</vt:lpstr>
      <vt:lpstr>Chromatic Number and Clique Size</vt:lpstr>
      <vt:lpstr>A Classic Result of Erdős</vt:lpstr>
      <vt:lpstr>Perfect Graphs</vt:lpstr>
      <vt:lpstr>Another Proof of Dilworth’s Theorem</vt:lpstr>
      <vt:lpstr>Yet Another Proof of Dilworth’s Theorem</vt:lpstr>
      <vt:lpstr>Outline of the Proof</vt:lpstr>
      <vt:lpstr>Linear Extensions</vt:lpstr>
      <vt:lpstr>Realizers of Posets</vt:lpstr>
      <vt:lpstr>Every Poset Has a Realizer</vt:lpstr>
      <vt:lpstr>The Dimension of a Poset</vt:lpstr>
      <vt:lpstr>Basic Properties of Dimension</vt:lpstr>
      <vt:lpstr>Three Easy Exercises</vt:lpstr>
      <vt:lpstr>Standard Examples</vt:lpstr>
      <vt:lpstr>Dimension is a Coloring Problem</vt:lpstr>
      <vt:lpstr>Testing  dim(P) ≤ 2 </vt:lpstr>
      <vt:lpstr>Interval Orders</vt:lpstr>
      <vt:lpstr>Characterizing Interval Orders</vt:lpstr>
      <vt:lpstr>Canonical Interval Orders</vt:lpstr>
      <vt:lpstr>Dimension of Interval Orders</vt:lpstr>
      <vt:lpstr>Dimension of Interval Orders</vt:lpstr>
      <vt:lpstr>Sometime Large Height is Necessary</vt:lpstr>
      <vt:lpstr>Dimension of Interval Orders (2)</vt:lpstr>
      <vt:lpstr>Dimension and Width (1)</vt:lpstr>
      <vt:lpstr>Dimension and Width  (2)</vt:lpstr>
      <vt:lpstr>Dimension and Width  (3)</vt:lpstr>
      <vt:lpstr>  Dimension and Cardinality (1)</vt:lpstr>
      <vt:lpstr>  Dimension and Cardinality (2)</vt:lpstr>
      <vt:lpstr>  Dimension and Cardinality (3)</vt:lpstr>
      <vt:lpstr>  Dimension and Cardinality (4)</vt:lpstr>
      <vt:lpstr>  Dimension and Cardinality (5)</vt:lpstr>
      <vt:lpstr>Complements of Antichains (1)</vt:lpstr>
      <vt:lpstr>Complements of Antichains (2)</vt:lpstr>
      <vt:lpstr>Complements of Antichains (3)</vt:lpstr>
      <vt:lpstr>Removable Pair Conjecture</vt:lpstr>
      <vt:lpstr>Reuter’s Counterexample</vt:lpstr>
      <vt:lpstr>More General Counterexamples</vt:lpstr>
      <vt:lpstr>Removable Pair Conjecture – Strong Forms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trotter</dc:creator>
  <cp:lastModifiedBy>William T. Trotter</cp:lastModifiedBy>
  <cp:revision>95</cp:revision>
  <dcterms:created xsi:type="dcterms:W3CDTF">2008-03-07T17:39:56Z</dcterms:created>
  <dcterms:modified xsi:type="dcterms:W3CDTF">2011-05-31T08:00:20Z</dcterms:modified>
</cp:coreProperties>
</file>