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8" r:id="rId2"/>
    <p:sldId id="274" r:id="rId3"/>
    <p:sldId id="286" r:id="rId4"/>
    <p:sldId id="275" r:id="rId5"/>
    <p:sldId id="276" r:id="rId6"/>
    <p:sldId id="273" r:id="rId7"/>
    <p:sldId id="287" r:id="rId8"/>
    <p:sldId id="288" r:id="rId9"/>
    <p:sldId id="289" r:id="rId10"/>
    <p:sldId id="280" r:id="rId11"/>
    <p:sldId id="282" r:id="rId12"/>
    <p:sldId id="281" r:id="rId13"/>
    <p:sldId id="291" r:id="rId14"/>
    <p:sldId id="283" r:id="rId15"/>
    <p:sldId id="284" r:id="rId16"/>
    <p:sldId id="28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3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C5C6B-827F-4AD9-803F-0DA9536A0F51}" type="datetimeFigureOut">
              <a:rPr lang="en-US" smtClean="0"/>
              <a:t>5/28/2011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C5431-3B53-4F84-A4AC-7F8C986E2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66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8A7C758-B0B6-4A46-82DB-63ACDA159B21}" type="datetimeFigureOut">
              <a:rPr lang="en-US" smtClean="0"/>
              <a:pPr/>
              <a:t>5/28/2011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8A7C758-B0B6-4A46-82DB-63ACDA159B21}" type="datetimeFigureOut">
              <a:rPr lang="en-US" smtClean="0"/>
              <a:pPr/>
              <a:t>5/28/2011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5/28/2011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8A7C758-B0B6-4A46-82DB-63ACDA159B21}" type="datetimeFigureOut">
              <a:rPr lang="en-US" smtClean="0"/>
              <a:pPr/>
              <a:t>5/28/2011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8A7C758-B0B6-4A46-82DB-63ACDA159B21}" type="datetimeFigureOut">
              <a:rPr lang="en-US" smtClean="0"/>
              <a:pPr/>
              <a:t>5/28/2011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8A7C758-B0B6-4A46-82DB-63ACDA159B21}" type="datetimeFigureOut">
              <a:rPr lang="en-US" smtClean="0"/>
              <a:pPr/>
              <a:t>5/28/2011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8A7C758-B0B6-4A46-82DB-63ACDA159B21}" type="datetimeFigureOut">
              <a:rPr lang="en-US" smtClean="0"/>
              <a:pPr/>
              <a:t>5/28/2011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Krakow, Summer 2011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2286000"/>
            <a:ext cx="77724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Circle and Sphere Orders</a:t>
            </a:r>
            <a:endParaRPr lang="en-US" sz="4400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pPr algn="ctr"/>
            <a:endParaRPr lang="en-US" dirty="0" smtClean="0"/>
          </a:p>
          <a:p>
            <a:pPr algn="ctr"/>
            <a:endParaRPr lang="en-US" sz="3200" dirty="0" smtClean="0">
              <a:latin typeface="Comic Sans MS" pitchFamily="66" charset="0"/>
            </a:endParaRPr>
          </a:p>
          <a:p>
            <a:pPr algn="ctr"/>
            <a:r>
              <a:rPr lang="en-US" sz="3200" dirty="0" smtClean="0">
                <a:latin typeface="Comic Sans MS" pitchFamily="66" charset="0"/>
              </a:rPr>
              <a:t>William T. Trotter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trotter@math.gatech.edu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Sometimes a Matter of Overkill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9086" y="2286000"/>
            <a:ext cx="754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Remark</a:t>
            </a:r>
            <a:r>
              <a:rPr lang="en-US" sz="2400" dirty="0" smtClean="0">
                <a:latin typeface="Comic Sans MS" pitchFamily="66" charset="0"/>
              </a:rPr>
              <a:t>  By the degrees of freedom argument, when  n  is large, almost all </a:t>
            </a:r>
            <a:r>
              <a:rPr lang="en-US" sz="2400" dirty="0" err="1" smtClean="0">
                <a:latin typeface="Comic Sans MS" pitchFamily="66" charset="0"/>
              </a:rPr>
              <a:t>posets</a:t>
            </a:r>
            <a:r>
              <a:rPr lang="en-US" sz="2400" dirty="0" smtClean="0">
                <a:latin typeface="Comic Sans MS" pitchFamily="66" charset="0"/>
              </a:rPr>
              <a:t> of dimension  4  on  n  points are not circle orders.   </a:t>
            </a:r>
          </a:p>
          <a:p>
            <a:endParaRPr lang="en-US" sz="2400" dirty="0"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Exercise</a:t>
            </a:r>
            <a:r>
              <a:rPr lang="en-US" sz="2400" dirty="0" smtClean="0">
                <a:latin typeface="Comic Sans MS" pitchFamily="66" charset="0"/>
              </a:rPr>
              <a:t>  Show that the  14 element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obtained </a:t>
            </a:r>
            <a:r>
              <a:rPr lang="en-US" sz="2400" dirty="0" smtClean="0">
                <a:latin typeface="Comic Sans MS" pitchFamily="66" charset="0"/>
              </a:rPr>
              <a:t>by removing the zero and the one from the  4-dimensional subset lattice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b="1" dirty="0" smtClean="0">
                <a:latin typeface="Comic Sans MS" pitchFamily="66" charset="0"/>
              </a:rPr>
              <a:t>2</a:t>
            </a:r>
            <a:r>
              <a:rPr lang="en-US" sz="2400" b="1" baseline="30000" dirty="0" smtClean="0">
                <a:latin typeface="Comic Sans MS" pitchFamily="66" charset="0"/>
              </a:rPr>
              <a:t>4</a:t>
            </a:r>
            <a:r>
              <a:rPr lang="en-US" sz="2400" dirty="0" smtClean="0">
                <a:latin typeface="Comic Sans MS" pitchFamily="66" charset="0"/>
              </a:rPr>
              <a:t>  is not a circle order.  This is the reason why Venn diagrams are not a useful tool in discussions of intersections and unions of four sets.</a:t>
            </a:r>
            <a:endParaRPr 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Some Basic Results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2057400"/>
            <a:ext cx="754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Remark </a:t>
            </a:r>
            <a:r>
              <a:rPr lang="en-US" sz="2400" dirty="0" smtClean="0">
                <a:latin typeface="Comic Sans MS" pitchFamily="66" charset="0"/>
              </a:rPr>
              <a:t> Spheres </a:t>
            </a:r>
            <a:r>
              <a:rPr lang="en-US" sz="2400" dirty="0" smtClean="0">
                <a:latin typeface="Comic Sans MS" pitchFamily="66" charset="0"/>
              </a:rPr>
              <a:t>in 1-space are just intervals of R, the set of real </a:t>
            </a:r>
            <a:r>
              <a:rPr lang="en-US" sz="2400" dirty="0" smtClean="0">
                <a:latin typeface="Comic Sans MS" pitchFamily="66" charset="0"/>
              </a:rPr>
              <a:t>numbers.  A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 P  is the inclusion order of a family of intervals of  R  if and only if  dim(P) ≤ 2.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Observation</a:t>
            </a:r>
            <a:r>
              <a:rPr lang="en-US" sz="2400" dirty="0" smtClean="0">
                <a:latin typeface="Comic Sans MS" pitchFamily="66" charset="0"/>
              </a:rPr>
              <a:t>  Since circle orders have  3  degrees of freedom, this makes it seem reasonable that all  3-dimensional </a:t>
            </a:r>
            <a:r>
              <a:rPr lang="en-US" sz="2400" dirty="0" err="1" smtClean="0">
                <a:latin typeface="Comic Sans MS" pitchFamily="66" charset="0"/>
              </a:rPr>
              <a:t>posets</a:t>
            </a:r>
            <a:r>
              <a:rPr lang="en-US" sz="2400" dirty="0" smtClean="0">
                <a:latin typeface="Comic Sans MS" pitchFamily="66" charset="0"/>
              </a:rPr>
              <a:t> are circle orders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lang="en-US" sz="2400" dirty="0" smtClean="0">
              <a:latin typeface="Comic Sans MS" pitchFamily="66" charset="0"/>
            </a:endParaRPr>
          </a:p>
          <a:p>
            <a:endParaRPr 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Motivating Results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2362200"/>
            <a:ext cx="7543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</a:t>
            </a:r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err="1" smtClean="0">
                <a:latin typeface="Comic Sans MS" pitchFamily="66" charset="0"/>
              </a:rPr>
              <a:t>Schnyder</a:t>
            </a:r>
            <a:r>
              <a:rPr lang="en-US" sz="2400" dirty="0" smtClean="0">
                <a:latin typeface="Comic Sans MS" pitchFamily="66" charset="0"/>
              </a:rPr>
              <a:t>)  </a:t>
            </a:r>
            <a:r>
              <a:rPr lang="en-US" sz="2400" dirty="0" smtClean="0">
                <a:latin typeface="Comic Sans MS" pitchFamily="66" charset="0"/>
              </a:rPr>
              <a:t>A graph  G  is planar if and only if the dimension of its incidence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(vertices and edges ordered by inclusion) has dimension at most  3.</a:t>
            </a:r>
          </a:p>
          <a:p>
            <a:endParaRPr lang="en-US" sz="24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</a:t>
            </a:r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err="1" smtClean="0">
                <a:latin typeface="Comic Sans MS" pitchFamily="66" charset="0"/>
              </a:rPr>
              <a:t>Brightwell</a:t>
            </a:r>
            <a:r>
              <a:rPr lang="en-US" sz="2400" dirty="0" smtClean="0">
                <a:latin typeface="Comic Sans MS" pitchFamily="66" charset="0"/>
              </a:rPr>
              <a:t> and </a:t>
            </a:r>
            <a:r>
              <a:rPr lang="en-US" sz="2400" dirty="0" err="1" smtClean="0">
                <a:latin typeface="Comic Sans MS" pitchFamily="66" charset="0"/>
              </a:rPr>
              <a:t>Scheinerman</a:t>
            </a:r>
            <a:r>
              <a:rPr lang="en-US" sz="2400" dirty="0" smtClean="0">
                <a:latin typeface="Comic Sans MS" pitchFamily="66" charset="0"/>
              </a:rPr>
              <a:t>)  </a:t>
            </a:r>
            <a:r>
              <a:rPr lang="en-US" sz="2400" dirty="0" smtClean="0">
                <a:latin typeface="Comic Sans MS" pitchFamily="66" charset="0"/>
              </a:rPr>
              <a:t>A graph  G  is planar if and only if its incidence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is a circle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More Results for Circle Orders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2514600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Exercise   </a:t>
            </a:r>
            <a:r>
              <a:rPr lang="en-US" sz="2400" dirty="0" smtClean="0">
                <a:latin typeface="Comic Sans MS" pitchFamily="66" charset="0"/>
              </a:rPr>
              <a:t>Show that for each n, the standard example  </a:t>
            </a:r>
            <a:r>
              <a:rPr lang="en-US" sz="2400" b="1" dirty="0" err="1" smtClean="0">
                <a:latin typeface="Comic Sans MS" pitchFamily="66" charset="0"/>
              </a:rPr>
              <a:t>S</a:t>
            </a:r>
            <a:r>
              <a:rPr lang="en-US" sz="2400" b="1" baseline="-25000" dirty="0" err="1" smtClean="0"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 is a circle order.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</a:t>
            </a:r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err="1" smtClean="0">
                <a:latin typeface="Comic Sans MS" pitchFamily="66" charset="0"/>
              </a:rPr>
              <a:t>Fishburn</a:t>
            </a:r>
            <a:r>
              <a:rPr lang="en-US" sz="2400" dirty="0" smtClean="0">
                <a:latin typeface="Comic Sans MS" pitchFamily="66" charset="0"/>
              </a:rPr>
              <a:t>)  Every interval order is a circle order.</a:t>
            </a:r>
            <a:endParaRPr lang="en-US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27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The Answer Should be “Yes”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2514600"/>
            <a:ext cx="75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Exercise</a:t>
            </a:r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>   </a:t>
            </a:r>
            <a:r>
              <a:rPr lang="en-US" sz="2400" dirty="0" smtClean="0">
                <a:latin typeface="Comic Sans MS" pitchFamily="66" charset="0"/>
              </a:rPr>
              <a:t>Let  P  be a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with dim(P) ≤ 3.  P should be a circle order because for every  </a:t>
            </a:r>
            <a:r>
              <a:rPr lang="en-US" sz="2400" i="1" dirty="0" smtClean="0"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≥ 3,  P can be represented as the inclusion order of regular  </a:t>
            </a:r>
            <a:r>
              <a:rPr lang="en-US" sz="2400" i="1" dirty="0" smtClean="0"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</a:rPr>
              <a:t>- </a:t>
            </a:r>
            <a:r>
              <a:rPr lang="en-US" sz="2400" dirty="0" err="1" smtClean="0">
                <a:latin typeface="Comic Sans MS" pitchFamily="66" charset="0"/>
              </a:rPr>
              <a:t>gons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in the </a:t>
            </a:r>
            <a:r>
              <a:rPr lang="en-US" sz="2400" dirty="0" smtClean="0">
                <a:latin typeface="Comic Sans MS" pitchFamily="66" charset="0"/>
              </a:rPr>
              <a:t>plane (of variable size but with a fixed orientation).   </a:t>
            </a:r>
            <a:r>
              <a:rPr lang="en-US" sz="2400" dirty="0" smtClean="0">
                <a:latin typeface="Comic Sans MS" pitchFamily="66" charset="0"/>
              </a:rPr>
              <a:t>When  n  is </a:t>
            </a:r>
            <a:r>
              <a:rPr lang="en-US" sz="2400" i="1" dirty="0" smtClean="0">
                <a:solidFill>
                  <a:srgbClr val="FF0000"/>
                </a:solidFill>
                <a:latin typeface="Comic Sans MS" pitchFamily="66" charset="0"/>
              </a:rPr>
              <a:t>very</a:t>
            </a:r>
            <a:r>
              <a:rPr lang="en-US" sz="2400" dirty="0" smtClean="0">
                <a:latin typeface="Comic Sans MS" pitchFamily="66" charset="0"/>
              </a:rPr>
              <a:t> large, a regular </a:t>
            </a:r>
            <a:r>
              <a:rPr lang="en-US" sz="2400" i="1" dirty="0" smtClean="0"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</a:rPr>
              <a:t>- </a:t>
            </a:r>
            <a:r>
              <a:rPr lang="en-US" sz="2400" dirty="0" err="1" smtClean="0">
                <a:latin typeface="Comic Sans MS" pitchFamily="66" charset="0"/>
              </a:rPr>
              <a:t>gon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is essentially just a circle.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The Answer Should be “No”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2209800"/>
            <a:ext cx="754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</a:t>
            </a:r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err="1" smtClean="0">
                <a:latin typeface="Comic Sans MS" pitchFamily="66" charset="0"/>
              </a:rPr>
              <a:t>Scheinerman</a:t>
            </a:r>
            <a:r>
              <a:rPr lang="en-US" sz="2400" dirty="0" smtClean="0">
                <a:latin typeface="Comic Sans MS" pitchFamily="66" charset="0"/>
              </a:rPr>
              <a:t> and </a:t>
            </a:r>
            <a:r>
              <a:rPr lang="en-US" sz="2400" dirty="0" err="1" smtClean="0">
                <a:latin typeface="Comic Sans MS" pitchFamily="66" charset="0"/>
              </a:rPr>
              <a:t>Weirman</a:t>
            </a:r>
            <a:r>
              <a:rPr lang="en-US" sz="2400" dirty="0" smtClean="0">
                <a:latin typeface="Comic Sans MS" pitchFamily="66" charset="0"/>
              </a:rPr>
              <a:t>)   </a:t>
            </a:r>
            <a:r>
              <a:rPr lang="en-US" sz="2400" dirty="0" smtClean="0">
                <a:latin typeface="Comic Sans MS" pitchFamily="66" charset="0"/>
              </a:rPr>
              <a:t>The </a:t>
            </a:r>
            <a:r>
              <a:rPr lang="en-US" sz="2400" dirty="0" err="1" smtClean="0">
                <a:latin typeface="Comic Sans MS" pitchFamily="66" charset="0"/>
              </a:rPr>
              <a:t>countably</a:t>
            </a:r>
            <a:r>
              <a:rPr lang="en-US" sz="2400" dirty="0" smtClean="0">
                <a:latin typeface="Comic Sans MS" pitchFamily="66" charset="0"/>
              </a:rPr>
              <a:t> infinite 3-dimensional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 Z × Z × Z  is not a circle order.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err="1" smtClean="0">
                <a:latin typeface="Comic Sans MS" pitchFamily="66" charset="0"/>
              </a:rPr>
              <a:t>Fon</a:t>
            </a:r>
            <a:r>
              <a:rPr lang="en-US" sz="2400" dirty="0" smtClean="0">
                <a:latin typeface="Comic Sans MS" pitchFamily="66" charset="0"/>
              </a:rPr>
              <a:t> der </a:t>
            </a:r>
            <a:r>
              <a:rPr lang="en-US" sz="2400" dirty="0" err="1" smtClean="0">
                <a:latin typeface="Comic Sans MS" pitchFamily="66" charset="0"/>
              </a:rPr>
              <a:t>Flaass</a:t>
            </a:r>
            <a:r>
              <a:rPr lang="en-US" sz="2400" dirty="0" smtClean="0">
                <a:latin typeface="Comic Sans MS" pitchFamily="66" charset="0"/>
              </a:rPr>
              <a:t>)  </a:t>
            </a:r>
            <a:r>
              <a:rPr lang="en-US" sz="2400" dirty="0" smtClean="0">
                <a:latin typeface="Comic Sans MS" pitchFamily="66" charset="0"/>
              </a:rPr>
              <a:t>The </a:t>
            </a:r>
            <a:r>
              <a:rPr lang="en-US" sz="2400" dirty="0" err="1" smtClean="0">
                <a:latin typeface="Comic Sans MS" pitchFamily="66" charset="0"/>
              </a:rPr>
              <a:t>countably</a:t>
            </a:r>
            <a:r>
              <a:rPr lang="en-US" sz="2400" dirty="0" smtClean="0">
                <a:latin typeface="Comic Sans MS" pitchFamily="66" charset="0"/>
              </a:rPr>
              <a:t> infinite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b="1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 × </a:t>
            </a:r>
            <a:r>
              <a:rPr lang="en-US" sz="2400" b="1" dirty="0" smtClean="0"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 ×  N  is not a sphere order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endParaRPr lang="en-US" sz="2400" dirty="0"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Remark </a:t>
            </a:r>
            <a:r>
              <a:rPr lang="en-US" sz="2400" dirty="0" smtClean="0">
                <a:latin typeface="Comic Sans MS" pitchFamily="66" charset="0"/>
              </a:rPr>
              <a:t> These results are for infinite </a:t>
            </a:r>
            <a:r>
              <a:rPr lang="en-US" sz="2400" dirty="0" err="1" smtClean="0">
                <a:latin typeface="Comic Sans MS" pitchFamily="66" charset="0"/>
              </a:rPr>
              <a:t>posets</a:t>
            </a:r>
            <a:r>
              <a:rPr lang="en-US" sz="2400" dirty="0" smtClean="0">
                <a:latin typeface="Comic Sans MS" pitchFamily="66" charset="0"/>
              </a:rPr>
              <a:t>.  But perhaps it is still true that every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finite</a:t>
            </a:r>
            <a:r>
              <a:rPr lang="en-US" sz="2400" dirty="0" smtClean="0">
                <a:latin typeface="Comic Sans MS" pitchFamily="66" charset="0"/>
              </a:rPr>
              <a:t>  3-dimensional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is a circle order.</a:t>
            </a:r>
            <a:endParaRPr 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The Real Answer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2514600"/>
            <a:ext cx="7543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</a:t>
            </a:r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err="1" smtClean="0">
                <a:latin typeface="Comic Sans MS" pitchFamily="66" charset="0"/>
              </a:rPr>
              <a:t>Felsner</a:t>
            </a:r>
            <a:r>
              <a:rPr lang="en-US" sz="2400" dirty="0" smtClean="0">
                <a:latin typeface="Comic Sans MS" pitchFamily="66" charset="0"/>
              </a:rPr>
              <a:t>, </a:t>
            </a:r>
            <a:r>
              <a:rPr lang="en-US" sz="2400" dirty="0" err="1" smtClean="0">
                <a:latin typeface="Comic Sans MS" pitchFamily="66" charset="0"/>
              </a:rPr>
              <a:t>Fishburn</a:t>
            </a:r>
            <a:r>
              <a:rPr lang="en-US" sz="2400" dirty="0" smtClean="0">
                <a:latin typeface="Comic Sans MS" pitchFamily="66" charset="0"/>
              </a:rPr>
              <a:t> and </a:t>
            </a:r>
            <a:r>
              <a:rPr lang="en-US" sz="2400" dirty="0" smtClean="0">
                <a:latin typeface="Comic Sans MS" pitchFamily="66" charset="0"/>
              </a:rPr>
              <a:t>Trotter)</a:t>
            </a:r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When  </a:t>
            </a:r>
            <a:r>
              <a:rPr lang="en-US" sz="2400" i="1" dirty="0" smtClean="0"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 is sufficiently large, the finite 3-dimensional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b="1" i="1" dirty="0" smtClean="0"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× </a:t>
            </a:r>
            <a:r>
              <a:rPr lang="en-US" sz="2400" b="1" i="1" dirty="0" smtClean="0"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× </a:t>
            </a:r>
            <a:r>
              <a:rPr lang="en-US" sz="2400" b="1" i="1" dirty="0" smtClean="0"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 is not a sphere order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endParaRPr lang="en-US" sz="2400" dirty="0"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Remark</a:t>
            </a:r>
            <a:r>
              <a:rPr lang="en-US" sz="2400" dirty="0" smtClean="0">
                <a:latin typeface="Comic Sans MS" pitchFamily="66" charset="0"/>
              </a:rPr>
              <a:t>   The integer  n  in the proof of the preceding theorem is </a:t>
            </a:r>
            <a:r>
              <a:rPr lang="en-US" sz="2400" i="1" dirty="0" smtClean="0">
                <a:solidFill>
                  <a:srgbClr val="FF0000"/>
                </a:solidFill>
                <a:latin typeface="Comic Sans MS" pitchFamily="66" charset="0"/>
              </a:rPr>
              <a:t>huge</a:t>
            </a:r>
            <a:r>
              <a:rPr lang="en-US" sz="2400" dirty="0" smtClean="0">
                <a:latin typeface="Comic Sans MS" pitchFamily="66" charset="0"/>
              </a:rPr>
              <a:t>, but in fact, the result might hold when  n  is very reasonable, perhaps even when  n &lt; 10.</a:t>
            </a:r>
            <a:endParaRPr 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Families of Disks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6" name="Picture 5" descr="tangent-circl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2133600"/>
            <a:ext cx="3581400" cy="3535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Contact Graphs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5" name="Picture 4" descr="tangent-circles-gra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2133600"/>
            <a:ext cx="3581400" cy="35348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A Theorem with Many Proofs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2362200"/>
            <a:ext cx="716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err="1" smtClean="0">
                <a:latin typeface="Comic Sans MS" pitchFamily="66" charset="0"/>
              </a:rPr>
              <a:t>Koebe</a:t>
            </a:r>
            <a:r>
              <a:rPr lang="en-US" sz="2400" dirty="0" smtClean="0">
                <a:latin typeface="Comic Sans MS" pitchFamily="66" charset="0"/>
              </a:rPr>
              <a:t> 1936, Andreev 1970, Thurston 1985, and many others)  Every planar graph is the contact graph of a family of circular disks in the plane.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Note</a:t>
            </a:r>
            <a:r>
              <a:rPr lang="en-US" sz="2400" dirty="0" smtClean="0">
                <a:latin typeface="Comic Sans MS" pitchFamily="66" charset="0"/>
              </a:rPr>
              <a:t>   All known proofs are non-constructive.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Circle Orders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5" name="Picture 4" descr="circle-or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514600"/>
            <a:ext cx="5403115" cy="25003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Circle and Sphere Orders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2667000"/>
            <a:ext cx="6477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Question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  Which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posets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are circle orders?</a:t>
            </a:r>
          </a:p>
          <a:p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Question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  For each  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d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, which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posets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can be represented as inclusion orders of 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d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-dimensional spheres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?</a:t>
            </a:r>
          </a:p>
          <a:p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Conjecture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 Every  3-dimensional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poset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is a circle order.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534400" cy="9906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Degrees of Freedom – Informal Discussion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2133600"/>
            <a:ext cx="6477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Defini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tion  </a:t>
            </a:r>
            <a:r>
              <a:rPr lang="en-US" sz="2400" dirty="0" smtClean="0">
                <a:latin typeface="Comic Sans MS" pitchFamily="66" charset="0"/>
              </a:rPr>
              <a:t>A family  </a:t>
            </a:r>
            <a:r>
              <a:rPr lang="en-US" sz="2400" b="1" dirty="0" smtClean="0">
                <a:latin typeface="Comic Sans MS" pitchFamily="66" charset="0"/>
              </a:rPr>
              <a:t>F</a:t>
            </a:r>
            <a:r>
              <a:rPr lang="en-US" sz="2400" dirty="0" smtClean="0">
                <a:latin typeface="Comic Sans MS" pitchFamily="66" charset="0"/>
              </a:rPr>
              <a:t> of </a:t>
            </a:r>
            <a:r>
              <a:rPr lang="en-US" sz="2400" dirty="0" err="1" smtClean="0">
                <a:latin typeface="Comic Sans MS" pitchFamily="66" charset="0"/>
              </a:rPr>
              <a:t>posets</a:t>
            </a:r>
            <a:r>
              <a:rPr lang="en-US" sz="2400" dirty="0" smtClean="0">
                <a:latin typeface="Comic Sans MS" pitchFamily="66" charset="0"/>
              </a:rPr>
              <a:t> has (at most)  k  degrees of freedom when it is possible to assign to each element  x in a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in  </a:t>
            </a:r>
            <a:r>
              <a:rPr lang="en-US" sz="2400" b="1" dirty="0" smtClean="0">
                <a:latin typeface="Comic Sans MS" pitchFamily="66" charset="0"/>
              </a:rPr>
              <a:t>F</a:t>
            </a:r>
            <a:r>
              <a:rPr lang="en-US" sz="2400" dirty="0" smtClean="0">
                <a:latin typeface="Comic Sans MS" pitchFamily="66" charset="0"/>
              </a:rPr>
              <a:t>  a sequence  x = (x</a:t>
            </a:r>
            <a:r>
              <a:rPr lang="en-US" sz="2400" b="1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, x</a:t>
            </a:r>
            <a:r>
              <a:rPr lang="en-US" sz="2400" b="1" baseline="-25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, …, </a:t>
            </a:r>
            <a:r>
              <a:rPr lang="en-US" sz="2400" dirty="0" err="1" smtClean="0">
                <a:latin typeface="Comic Sans MS" pitchFamily="66" charset="0"/>
              </a:rPr>
              <a:t>x</a:t>
            </a:r>
            <a:r>
              <a:rPr lang="en-US" sz="2400" b="1" baseline="-25000" dirty="0" err="1" smtClean="0">
                <a:latin typeface="Comic Sans MS" pitchFamily="66" charset="0"/>
              </a:rPr>
              <a:t>k</a:t>
            </a:r>
            <a:r>
              <a:rPr lang="en-US" sz="2400" dirty="0" smtClean="0">
                <a:latin typeface="Comic Sans MS" pitchFamily="66" charset="0"/>
              </a:rPr>
              <a:t>)  of real numbers so that there is a finite family  p</a:t>
            </a:r>
            <a:r>
              <a:rPr lang="en-US" sz="2400" b="1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, p</a:t>
            </a:r>
            <a:r>
              <a:rPr lang="en-US" sz="2400" baseline="-25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, …,</a:t>
            </a:r>
            <a:r>
              <a:rPr lang="en-US" sz="2400" dirty="0" err="1" smtClean="0">
                <a:latin typeface="Comic Sans MS" pitchFamily="66" charset="0"/>
              </a:rPr>
              <a:t>p</a:t>
            </a:r>
            <a:r>
              <a:rPr lang="en-US" sz="2400" b="1" baseline="-25000" dirty="0" err="1" smtClean="0">
                <a:latin typeface="Comic Sans MS" pitchFamily="66" charset="0"/>
              </a:rPr>
              <a:t>r</a:t>
            </a:r>
            <a:r>
              <a:rPr lang="en-US" sz="2400" dirty="0" smtClean="0">
                <a:latin typeface="Comic Sans MS" pitchFamily="66" charset="0"/>
              </a:rPr>
              <a:t>  of polynomials in  2k variables so that the issue of whether  </a:t>
            </a:r>
            <a:r>
              <a:rPr lang="en-US" sz="2400" dirty="0">
                <a:latin typeface="Comic Sans MS" pitchFamily="66" charset="0"/>
              </a:rPr>
              <a:t>x </a:t>
            </a:r>
            <a:r>
              <a:rPr lang="en-US" sz="2400" dirty="0" smtClean="0">
                <a:latin typeface="Comic Sans MS" pitchFamily="66" charset="0"/>
              </a:rPr>
              <a:t>≤ y  in  P  is determined by the sign pattern of  p</a:t>
            </a:r>
            <a:r>
              <a:rPr lang="en-US" sz="2400" b="1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err="1" smtClean="0">
                <a:latin typeface="Comic Sans MS" pitchFamily="66" charset="0"/>
              </a:rPr>
              <a:t>x,y</a:t>
            </a:r>
            <a:r>
              <a:rPr lang="en-US" sz="2400" dirty="0" smtClean="0">
                <a:latin typeface="Comic Sans MS" pitchFamily="66" charset="0"/>
              </a:rPr>
              <a:t>), p</a:t>
            </a:r>
            <a:r>
              <a:rPr lang="en-US" sz="2400" b="1" baseline="-25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err="1" smtClean="0">
                <a:latin typeface="Comic Sans MS" pitchFamily="66" charset="0"/>
              </a:rPr>
              <a:t>x,y</a:t>
            </a:r>
            <a:r>
              <a:rPr lang="en-US" sz="2400" dirty="0" smtClean="0">
                <a:latin typeface="Comic Sans MS" pitchFamily="66" charset="0"/>
              </a:rPr>
              <a:t>),…, </a:t>
            </a:r>
            <a:r>
              <a:rPr lang="en-US" sz="2400" dirty="0" err="1" smtClean="0">
                <a:latin typeface="Comic Sans MS" pitchFamily="66" charset="0"/>
              </a:rPr>
              <a:t>p</a:t>
            </a:r>
            <a:r>
              <a:rPr lang="en-US" sz="2400" b="1" baseline="-25000" dirty="0" err="1" smtClean="0">
                <a:latin typeface="Comic Sans MS" pitchFamily="66" charset="0"/>
              </a:rPr>
              <a:t>r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err="1" smtClean="0">
                <a:latin typeface="Comic Sans MS" pitchFamily="66" charset="0"/>
              </a:rPr>
              <a:t>x,y</a:t>
            </a:r>
            <a:r>
              <a:rPr lang="en-US" sz="2400" dirty="0" smtClean="0">
                <a:latin typeface="Comic Sans MS" pitchFamily="66" charset="0"/>
              </a:rPr>
              <a:t>).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98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534400" cy="9906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Degrees of Freedom – Examples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2133600"/>
            <a:ext cx="6477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Examples  </a:t>
            </a:r>
            <a:r>
              <a:rPr lang="en-US" sz="2400" dirty="0" smtClean="0">
                <a:latin typeface="Comic Sans MS" pitchFamily="66" charset="0"/>
              </a:rPr>
              <a:t>Interval orders and interval inclusion orders both have two degrees of freedom.</a:t>
            </a:r>
          </a:p>
          <a:p>
            <a:endParaRPr lang="en-US" sz="2400" dirty="0"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Exercise</a:t>
            </a:r>
            <a:r>
              <a:rPr lang="en-US" sz="2400" dirty="0" smtClean="0">
                <a:latin typeface="Comic Sans MS" pitchFamily="66" charset="0"/>
              </a:rPr>
              <a:t>  Circle orders have three degrees of freedom.  More generally, spheres in  </a:t>
            </a:r>
            <a:r>
              <a:rPr lang="en-US" sz="2400" b="1" dirty="0" smtClean="0">
                <a:latin typeface="Comic Sans MS" pitchFamily="66" charset="0"/>
              </a:rPr>
              <a:t>R</a:t>
            </a:r>
            <a:r>
              <a:rPr lang="en-US" sz="2400" b="1" baseline="30000" dirty="0" smtClean="0">
                <a:latin typeface="Comic Sans MS" pitchFamily="66" charset="0"/>
              </a:rPr>
              <a:t>d</a:t>
            </a:r>
            <a:r>
              <a:rPr lang="en-US" sz="2400" dirty="0" smtClean="0">
                <a:latin typeface="Comic Sans MS" pitchFamily="66" charset="0"/>
              </a:rPr>
              <a:t>  have  d + 1  degrees of freedom.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12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534400" cy="990600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latin typeface="Comic Sans MS" pitchFamily="66" charset="0"/>
              </a:rPr>
              <a:t>Alon</a:t>
            </a:r>
            <a:r>
              <a:rPr lang="en-US" sz="3200" dirty="0" smtClean="0">
                <a:latin typeface="Comic Sans MS" pitchFamily="66" charset="0"/>
              </a:rPr>
              <a:t> and </a:t>
            </a:r>
            <a:r>
              <a:rPr lang="en-US" sz="3200" dirty="0" err="1" smtClean="0">
                <a:latin typeface="Comic Sans MS" pitchFamily="66" charset="0"/>
              </a:rPr>
              <a:t>Scheinerman’s</a:t>
            </a:r>
            <a:r>
              <a:rPr lang="en-US" sz="3200" dirty="0" smtClean="0">
                <a:latin typeface="Comic Sans MS" pitchFamily="66" charset="0"/>
              </a:rPr>
              <a:t> Theorem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981201"/>
            <a:ext cx="8763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 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err="1" smtClean="0">
                <a:latin typeface="Comic Sans MS" pitchFamily="66" charset="0"/>
              </a:rPr>
              <a:t>Alon</a:t>
            </a:r>
            <a:r>
              <a:rPr lang="en-US" sz="2400" dirty="0" smtClean="0">
                <a:latin typeface="Comic Sans MS" pitchFamily="66" charset="0"/>
              </a:rPr>
              <a:t> and </a:t>
            </a:r>
            <a:r>
              <a:rPr lang="en-US" sz="2400" dirty="0" err="1" smtClean="0">
                <a:latin typeface="Comic Sans MS" pitchFamily="66" charset="0"/>
              </a:rPr>
              <a:t>Scheinerman</a:t>
            </a:r>
            <a:r>
              <a:rPr lang="en-US" sz="2400" dirty="0" smtClean="0">
                <a:latin typeface="Comic Sans MS" pitchFamily="66" charset="0"/>
              </a:rPr>
              <a:t>)  </a:t>
            </a:r>
            <a:r>
              <a:rPr lang="en-US" sz="2400" dirty="0" smtClean="0">
                <a:latin typeface="Comic Sans MS" pitchFamily="66" charset="0"/>
              </a:rPr>
              <a:t>For every positive integer  k, when  n  is large relative to  k, almost no </a:t>
            </a:r>
            <a:r>
              <a:rPr lang="en-US" sz="2400" dirty="0" err="1" smtClean="0">
                <a:latin typeface="Comic Sans MS" pitchFamily="66" charset="0"/>
              </a:rPr>
              <a:t>posets</a:t>
            </a:r>
            <a:r>
              <a:rPr lang="en-US" sz="2400" dirty="0" smtClean="0">
                <a:latin typeface="Comic Sans MS" pitchFamily="66" charset="0"/>
              </a:rPr>
              <a:t> on  n  points having dimension at least  k + 1  have a representation by a family which has only  k  degrees of freedom.  </a:t>
            </a:r>
          </a:p>
          <a:p>
            <a:endParaRPr lang="en-US" sz="2400" dirty="0"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Remark </a:t>
            </a:r>
            <a:r>
              <a:rPr lang="en-US" sz="2400" dirty="0" smtClean="0">
                <a:latin typeface="Comic Sans MS" pitchFamily="66" charset="0"/>
              </a:rPr>
              <a:t> This theorem is proven by first showing an lower bound on the number of </a:t>
            </a:r>
            <a:r>
              <a:rPr lang="en-US" sz="2400" dirty="0" err="1" smtClean="0">
                <a:latin typeface="Comic Sans MS" pitchFamily="66" charset="0"/>
              </a:rPr>
              <a:t>posets</a:t>
            </a:r>
            <a:r>
              <a:rPr lang="en-US" sz="2400" dirty="0" smtClean="0">
                <a:latin typeface="Comic Sans MS" pitchFamily="66" charset="0"/>
              </a:rPr>
              <a:t> on  n  points having dimension  at most  k + 1.  Then a theorem of Warren is used to establish an upper bound for </a:t>
            </a:r>
            <a:r>
              <a:rPr lang="en-US" sz="2400" dirty="0" err="1" smtClean="0">
                <a:latin typeface="Comic Sans MS" pitchFamily="66" charset="0"/>
              </a:rPr>
              <a:t>posets</a:t>
            </a:r>
            <a:r>
              <a:rPr lang="en-US" sz="2400" dirty="0" smtClean="0">
                <a:latin typeface="Comic Sans MS" pitchFamily="66" charset="0"/>
              </a:rPr>
              <a:t> representable with only  k  degrees of freedom.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06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894</TotalTime>
  <Words>789</Words>
  <Application>Microsoft Office PowerPoint</Application>
  <PresentationFormat>On-screen Show (4:3)</PresentationFormat>
  <Paragraphs>58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Krakow, Summer 2011</vt:lpstr>
      <vt:lpstr>Families of Disks</vt:lpstr>
      <vt:lpstr>Contact Graphs</vt:lpstr>
      <vt:lpstr>A Theorem with Many Proofs</vt:lpstr>
      <vt:lpstr>Circle Orders</vt:lpstr>
      <vt:lpstr>Circle and Sphere Orders</vt:lpstr>
      <vt:lpstr>Degrees of Freedom – Informal Discussion</vt:lpstr>
      <vt:lpstr>Degrees of Freedom – Examples</vt:lpstr>
      <vt:lpstr>Alon and Scheinerman’s Theorem</vt:lpstr>
      <vt:lpstr>Sometimes a Matter of Overkill</vt:lpstr>
      <vt:lpstr>Some Basic Results</vt:lpstr>
      <vt:lpstr>Motivating Results</vt:lpstr>
      <vt:lpstr>More Results for Circle Orders</vt:lpstr>
      <vt:lpstr>The Answer Should be “Yes”</vt:lpstr>
      <vt:lpstr>The Answer Should be “No”</vt:lpstr>
      <vt:lpstr>The Real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trotter</dc:creator>
  <cp:lastModifiedBy>William T. Trotter</cp:lastModifiedBy>
  <cp:revision>91</cp:revision>
  <dcterms:created xsi:type="dcterms:W3CDTF">2008-03-07T17:39:56Z</dcterms:created>
  <dcterms:modified xsi:type="dcterms:W3CDTF">2011-05-28T13:48:25Z</dcterms:modified>
</cp:coreProperties>
</file>